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60" r:id="rId2"/>
  </p:sldIdLst>
  <p:sldSz cx="7772400" cy="10058400"/>
  <p:notesSz cx="7077075" cy="93630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A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>
        <p:scale>
          <a:sx n="73" d="100"/>
          <a:sy n="73" d="100"/>
        </p:scale>
        <p:origin x="1608" y="-196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82813" y="703263"/>
            <a:ext cx="2711450" cy="3509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0" tIns="93920" rIns="93920" bIns="9392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4400" y="703263"/>
            <a:ext cx="2709863" cy="3509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0" tIns="93920" rIns="93920" bIns="939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4362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png"/><Relationship Id="rId7" Type="http://schemas.openxmlformats.org/officeDocument/2006/relationships/hyperlink" Target="mailto:yourname@youre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ales@yiftee.com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rot="-5400000">
            <a:off x="4197900" y="6485625"/>
            <a:ext cx="3710100" cy="3475500"/>
          </a:xfrm>
          <a:prstGeom prst="round1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3642214" y="6310990"/>
            <a:ext cx="1108200" cy="1065300"/>
          </a:xfrm>
          <a:prstGeom prst="ellipse">
            <a:avLst/>
          </a:prstGeom>
          <a:noFill/>
          <a:ln w="114300" cap="flat" cmpd="sng">
            <a:solidFill>
              <a:srgbClr val="8DC6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4993650" y="1499200"/>
            <a:ext cx="1225800" cy="1194000"/>
          </a:xfrm>
          <a:prstGeom prst="ellipse">
            <a:avLst/>
          </a:prstGeom>
          <a:noFill/>
          <a:ln w="114300" cap="flat" cmpd="sng">
            <a:solidFill>
              <a:srgbClr val="8DC6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4740000" y="1270950"/>
            <a:ext cx="1733100" cy="1668600"/>
          </a:xfrm>
          <a:prstGeom prst="ellipse">
            <a:avLst/>
          </a:prstGeom>
          <a:noFill/>
          <a:ln w="114300" cap="flat" cmpd="sng">
            <a:solidFill>
              <a:srgbClr val="8DC6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4484850" y="992950"/>
            <a:ext cx="2243400" cy="2206500"/>
          </a:xfrm>
          <a:prstGeom prst="ellipse">
            <a:avLst/>
          </a:prstGeom>
          <a:noFill/>
          <a:ln w="114300" cap="flat" cmpd="sng">
            <a:solidFill>
              <a:srgbClr val="8DC6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3404586" y="6064340"/>
            <a:ext cx="1566900" cy="1558500"/>
          </a:xfrm>
          <a:prstGeom prst="ellipse">
            <a:avLst/>
          </a:prstGeom>
          <a:noFill/>
          <a:ln w="114300" cap="flat" cmpd="sng">
            <a:solidFill>
              <a:srgbClr val="8DC6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3173897" y="5859312"/>
            <a:ext cx="2028300" cy="1968600"/>
          </a:xfrm>
          <a:prstGeom prst="ellipse">
            <a:avLst/>
          </a:prstGeom>
          <a:noFill/>
          <a:ln w="114300" cap="flat" cmpd="sng">
            <a:solidFill>
              <a:srgbClr val="8DC6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4287225" y="2410150"/>
            <a:ext cx="4228800" cy="3831900"/>
          </a:xfrm>
          <a:prstGeom prst="round2SameRect">
            <a:avLst>
              <a:gd name="adj1" fmla="val 16667"/>
              <a:gd name="adj2" fmla="val 14299"/>
            </a:avLst>
          </a:prstGeom>
          <a:solidFill>
            <a:srgbClr val="26A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-150" y="-18400"/>
            <a:ext cx="7790850" cy="1193994"/>
          </a:xfrm>
          <a:prstGeom prst="flowChartDocument">
            <a:avLst/>
          </a:prstGeom>
          <a:solidFill>
            <a:srgbClr val="F37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1648" y="-128700"/>
            <a:ext cx="2933400" cy="293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4" name="Google Shape;64;p13"/>
          <p:cNvSpPr/>
          <p:nvPr/>
        </p:nvSpPr>
        <p:spPr>
          <a:xfrm>
            <a:off x="0" y="1799400"/>
            <a:ext cx="4119000" cy="5586900"/>
          </a:xfrm>
          <a:prstGeom prst="round1Rect">
            <a:avLst>
              <a:gd name="adj" fmla="val 16667"/>
            </a:avLst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ysClr val="windowText" lastClr="000000"/>
              </a:solidFill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4472025" y="2774813"/>
            <a:ext cx="3089100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rgbClr val="FFFFFF"/>
                </a:solidFill>
              </a:rPr>
              <a:t>Fuels the “Shop Local” movement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FFFFFF"/>
                </a:solidFill>
              </a:rPr>
              <a:t>and supports your local economy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5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225" y="-1011775"/>
            <a:ext cx="5769001" cy="329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325" y="84925"/>
            <a:ext cx="1733100" cy="99010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/>
          <p:nvPr/>
        </p:nvSpPr>
        <p:spPr>
          <a:xfrm>
            <a:off x="6473100" y="8559725"/>
            <a:ext cx="1108200" cy="1065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6719638" y="8701131"/>
            <a:ext cx="615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rgbClr val="FFFF00"/>
                </a:highlight>
              </a:rPr>
              <a:t>Your logo here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4700895" y="6977798"/>
            <a:ext cx="3051027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      Email</a:t>
            </a:r>
            <a:r>
              <a:rPr lang="en" dirty="0">
                <a:solidFill>
                  <a:schemeClr val="tx1"/>
                </a:solidFill>
              </a:rPr>
              <a:t> </a:t>
            </a:r>
            <a:r>
              <a:rPr lang="en" b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sales@yiftee.com</a:t>
            </a:r>
            <a:r>
              <a:rPr lang="en" dirty="0">
                <a:solidFill>
                  <a:schemeClr val="tx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</a:rPr>
              <a:t>for more info on discounted fees, reports and free business accounts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70900" y="1090075"/>
            <a:ext cx="47864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/>
              <a:t>Hotel “</a:t>
            </a:r>
            <a:r>
              <a:rPr lang="en" sz="2200" b="1" dirty="0" err="1"/>
              <a:t>Workation</a:t>
            </a:r>
            <a:r>
              <a:rPr lang="en" sz="2200" b="1" dirty="0"/>
              <a:t>” Program </a:t>
            </a:r>
            <a:endParaRPr sz="2200" b="1" dirty="0"/>
          </a:p>
        </p:txBody>
      </p:sp>
      <p:sp>
        <p:nvSpPr>
          <p:cNvPr id="72" name="Google Shape;72;p13"/>
          <p:cNvSpPr txBox="1"/>
          <p:nvPr/>
        </p:nvSpPr>
        <p:spPr>
          <a:xfrm>
            <a:off x="70900" y="1452250"/>
            <a:ext cx="4280675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Engage your community in supporting local business </a:t>
            </a:r>
            <a:endParaRPr sz="1300" dirty="0"/>
          </a:p>
        </p:txBody>
      </p:sp>
      <p:sp>
        <p:nvSpPr>
          <p:cNvPr id="73" name="Google Shape;73;p13"/>
          <p:cNvSpPr txBox="1"/>
          <p:nvPr/>
        </p:nvSpPr>
        <p:spPr>
          <a:xfrm>
            <a:off x="51544" y="1905880"/>
            <a:ext cx="3891723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ysClr val="windowText" lastClr="000000"/>
                </a:solidFill>
              </a:rPr>
              <a:t>Join the </a:t>
            </a:r>
            <a:r>
              <a:rPr lang="en-US" sz="1600" b="1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Your Community Card Name </a:t>
            </a:r>
            <a:r>
              <a:rPr lang="en-US" sz="1600" b="1" dirty="0">
                <a:solidFill>
                  <a:sysClr val="windowText" lastClr="000000"/>
                </a:solidFill>
              </a:rPr>
              <a:t>“</a:t>
            </a:r>
            <a:r>
              <a:rPr lang="en-US" sz="1600" b="1" dirty="0" err="1">
                <a:solidFill>
                  <a:sysClr val="windowText" lastClr="000000"/>
                </a:solidFill>
              </a:rPr>
              <a:t>Workation</a:t>
            </a:r>
            <a:r>
              <a:rPr lang="en-US" sz="1600" b="1" dirty="0">
                <a:solidFill>
                  <a:sysClr val="windowText" lastClr="000000"/>
                </a:solidFill>
              </a:rPr>
              <a:t>” Program</a:t>
            </a:r>
            <a:endParaRPr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0" y="2631152"/>
            <a:ext cx="4017727" cy="471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ysClr val="windowText" lastClr="000000"/>
                </a:solidFill>
              </a:rPr>
              <a:t>Help us welcome remote workers to enjoy our wonderful town and local businesses. </a:t>
            </a:r>
            <a:endParaRPr sz="1600" b="1" dirty="0">
              <a:solidFill>
                <a:sysClr val="windowText" lastClr="000000"/>
              </a:solidFill>
            </a:endParaRPr>
          </a:p>
          <a:p>
            <a:pPr marL="152400" lvl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1600" dirty="0">
                <a:solidFill>
                  <a:sysClr val="windowText" lastClr="000000"/>
                </a:solidFill>
              </a:rPr>
              <a:t>Guest coming to work remotely in </a:t>
            </a:r>
            <a:r>
              <a:rPr lang="en-US" sz="160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Your Town’s Name </a:t>
            </a:r>
            <a:r>
              <a:rPr lang="en-US" sz="1600" dirty="0">
                <a:solidFill>
                  <a:sysClr val="windowText" lastClr="000000"/>
                </a:solidFill>
              </a:rPr>
              <a:t>can choose from a list of participating hotels to work from. In exchange for spending two nights at your hotel, they’ll receive a free $50 </a:t>
            </a:r>
            <a:r>
              <a:rPr lang="en-US" sz="160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Your Community Card Name</a:t>
            </a:r>
            <a:r>
              <a:rPr lang="en-US" sz="1600" dirty="0">
                <a:solidFill>
                  <a:sysClr val="windowText" lastClr="000000"/>
                </a:solidFill>
              </a:rPr>
              <a:t> to use at local businesses, including yours. </a:t>
            </a:r>
          </a:p>
          <a:p>
            <a:pPr marL="152400" lvl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1600" dirty="0">
                <a:solidFill>
                  <a:sysClr val="windowText" lastClr="000000"/>
                </a:solidFill>
              </a:rPr>
              <a:t>We’ll provide you with the gift cards and all you have to do is hand them out to our “</a:t>
            </a:r>
            <a:r>
              <a:rPr lang="en-US" sz="1600" dirty="0" err="1">
                <a:solidFill>
                  <a:sysClr val="windowText" lastClr="000000"/>
                </a:solidFill>
              </a:rPr>
              <a:t>Workation</a:t>
            </a:r>
            <a:r>
              <a:rPr lang="en-US" sz="1600" dirty="0">
                <a:solidFill>
                  <a:sysClr val="windowText" lastClr="000000"/>
                </a:solidFill>
              </a:rPr>
              <a:t>” guests when they check in.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ysClr val="windowText" lastClr="000000"/>
              </a:solidFill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0" y="7480275"/>
            <a:ext cx="4119000" cy="2578200"/>
          </a:xfrm>
          <a:prstGeom prst="round1Rect">
            <a:avLst>
              <a:gd name="adj" fmla="val 16667"/>
            </a:avLst>
          </a:prstGeom>
          <a:solidFill>
            <a:srgbClr val="26A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3"/>
          <p:cNvSpPr txBox="1"/>
          <p:nvPr/>
        </p:nvSpPr>
        <p:spPr>
          <a:xfrm>
            <a:off x="285675" y="7535141"/>
            <a:ext cx="33633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</a:rPr>
              <a:t>A Community eGift Card is:</a:t>
            </a:r>
            <a:endParaRPr sz="1600" dirty="0"/>
          </a:p>
        </p:txBody>
      </p:sp>
      <p:sp>
        <p:nvSpPr>
          <p:cNvPr id="78" name="Google Shape;78;p13"/>
          <p:cNvSpPr txBox="1"/>
          <p:nvPr/>
        </p:nvSpPr>
        <p:spPr>
          <a:xfrm>
            <a:off x="4315200" y="7986275"/>
            <a:ext cx="2328150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ysClr val="windowText" lastClr="000000"/>
                </a:solidFill>
              </a:rPr>
              <a:t>Your local contact is:</a:t>
            </a:r>
            <a:endParaRPr b="1" dirty="0">
              <a:solidFill>
                <a:sysClr val="windowText" lastClr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ysClr val="windowText" lastClr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Name and title </a:t>
            </a:r>
            <a:r>
              <a:rPr lang="en" sz="1200" dirty="0">
                <a:solidFill>
                  <a:sysClr val="windowText" lastClr="000000"/>
                </a:solidFill>
                <a:highlight>
                  <a:srgbClr val="FFFF00"/>
                </a:highlight>
                <a:hlinkClick r:id="rId7"/>
              </a:rPr>
              <a:t>yourname@youremail.com</a:t>
            </a:r>
            <a:endParaRPr lang="en" sz="1200" dirty="0">
              <a:solidFill>
                <a:sysClr val="windowText" lastClr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200" dirty="0">
              <a:solidFill>
                <a:sysClr val="windowText" lastClr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ysClr val="windowText" lastClr="000000"/>
                </a:solidFill>
              </a:rPr>
              <a:t>Brought to you by: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dirty="0">
              <a:solidFill>
                <a:sysClr val="windowText" lastClr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Your organization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name here</a:t>
            </a:r>
          </a:p>
        </p:txBody>
      </p:sp>
      <p:sp>
        <p:nvSpPr>
          <p:cNvPr id="80" name="Google Shape;80;p13"/>
          <p:cNvSpPr/>
          <p:nvPr/>
        </p:nvSpPr>
        <p:spPr>
          <a:xfrm>
            <a:off x="4628325" y="3696413"/>
            <a:ext cx="2776500" cy="147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ighlight>
                  <a:srgbClr val="FFFF00"/>
                </a:highlight>
              </a:rPr>
              <a:t>Your card image here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4821225" y="5309263"/>
            <a:ext cx="23907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dirty="0">
                <a:solidFill>
                  <a:schemeClr val="lt1"/>
                </a:solidFill>
              </a:rPr>
              <a:t>Branding and marketing</a:t>
            </a:r>
            <a:endParaRPr sz="15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lt1"/>
                </a:solidFill>
              </a:rPr>
              <a:t>opportunities available!</a:t>
            </a:r>
          </a:p>
        </p:txBody>
      </p:sp>
      <p:sp>
        <p:nvSpPr>
          <p:cNvPr id="82" name="Google Shape;82;p13"/>
          <p:cNvSpPr txBox="1"/>
          <p:nvPr/>
        </p:nvSpPr>
        <p:spPr>
          <a:xfrm>
            <a:off x="5091725" y="6523748"/>
            <a:ext cx="2390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tx1"/>
                </a:solidFill>
              </a:rPr>
              <a:t>NEXT STEPS </a:t>
            </a:r>
            <a:endParaRPr sz="2200" b="1" dirty="0">
              <a:solidFill>
                <a:schemeClr val="tx1"/>
              </a:solidFill>
            </a:endParaRPr>
          </a:p>
        </p:txBody>
      </p:sp>
      <p:sp>
        <p:nvSpPr>
          <p:cNvPr id="31" name="Google Shape;55;p13">
            <a:extLst>
              <a:ext uri="{FF2B5EF4-FFF2-40B4-BE49-F238E27FC236}">
                <a16:creationId xmlns:a16="http://schemas.microsoft.com/office/drawing/2014/main" id="{672F12EA-26CA-AFDB-FF2C-79BFAD7076E1}"/>
              </a:ext>
            </a:extLst>
          </p:cNvPr>
          <p:cNvSpPr/>
          <p:nvPr/>
        </p:nvSpPr>
        <p:spPr>
          <a:xfrm>
            <a:off x="-719342" y="9787159"/>
            <a:ext cx="1108200" cy="1065300"/>
          </a:xfrm>
          <a:prstGeom prst="ellipse">
            <a:avLst/>
          </a:prstGeom>
          <a:noFill/>
          <a:ln w="114300" cap="flat" cmpd="sng">
            <a:solidFill>
              <a:srgbClr val="8DC6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59;p13">
            <a:extLst>
              <a:ext uri="{FF2B5EF4-FFF2-40B4-BE49-F238E27FC236}">
                <a16:creationId xmlns:a16="http://schemas.microsoft.com/office/drawing/2014/main" id="{1B5EF473-ED64-B123-15C4-1165A9CD4179}"/>
              </a:ext>
            </a:extLst>
          </p:cNvPr>
          <p:cNvSpPr/>
          <p:nvPr/>
        </p:nvSpPr>
        <p:spPr>
          <a:xfrm>
            <a:off x="-956970" y="9540509"/>
            <a:ext cx="1566900" cy="1558500"/>
          </a:xfrm>
          <a:prstGeom prst="ellipse">
            <a:avLst/>
          </a:prstGeom>
          <a:noFill/>
          <a:ln w="114300" cap="flat" cmpd="sng">
            <a:solidFill>
              <a:srgbClr val="8DC6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60;p13">
            <a:extLst>
              <a:ext uri="{FF2B5EF4-FFF2-40B4-BE49-F238E27FC236}">
                <a16:creationId xmlns:a16="http://schemas.microsoft.com/office/drawing/2014/main" id="{F34CCB51-DC8C-0A88-EFEA-22BB5E93C64E}"/>
              </a:ext>
            </a:extLst>
          </p:cNvPr>
          <p:cNvSpPr/>
          <p:nvPr/>
        </p:nvSpPr>
        <p:spPr>
          <a:xfrm>
            <a:off x="-1187659" y="9335481"/>
            <a:ext cx="2028300" cy="1968600"/>
          </a:xfrm>
          <a:prstGeom prst="ellipse">
            <a:avLst/>
          </a:prstGeom>
          <a:noFill/>
          <a:ln w="114300" cap="flat" cmpd="sng">
            <a:solidFill>
              <a:srgbClr val="8DC6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3"/>
          <p:cNvSpPr txBox="1"/>
          <p:nvPr/>
        </p:nvSpPr>
        <p:spPr>
          <a:xfrm>
            <a:off x="150344" y="7866100"/>
            <a:ext cx="3928500" cy="176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" sz="1200" dirty="0">
                <a:solidFill>
                  <a:srgbClr val="FFFFFF"/>
                </a:solidFill>
              </a:rPr>
              <a:t>A simple eGift Card that can only be used at our </a:t>
            </a:r>
            <a:r>
              <a:rPr lang="en" sz="1200" u="sng" dirty="0">
                <a:solidFill>
                  <a:srgbClr val="FFFFFF"/>
                </a:solidFill>
              </a:rPr>
              <a:t>local</a:t>
            </a:r>
            <a:r>
              <a:rPr lang="en" sz="1200" dirty="0">
                <a:solidFill>
                  <a:srgbClr val="FFFFFF"/>
                </a:solidFill>
              </a:rPr>
              <a:t> shops, restaurants, services and entertainment spots</a:t>
            </a: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FFFFFF"/>
                </a:solidFill>
              </a:rPr>
              <a:t>They are purchased online and delivered </a:t>
            </a:r>
            <a:r>
              <a:rPr lang="en-US" sz="1200">
                <a:solidFill>
                  <a:srgbClr val="FFFFFF"/>
                </a:solidFill>
              </a:rPr>
              <a:t>via email </a:t>
            </a:r>
            <a:r>
              <a:rPr lang="en-US" sz="1200" dirty="0">
                <a:solidFill>
                  <a:srgbClr val="FFFFFF"/>
                </a:solidFill>
              </a:rPr>
              <a:t>or print with your personal message</a:t>
            </a: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FFFF"/>
                </a:solidFill>
              </a:rPr>
              <a:t>Learn more &amp; purchase here: </a:t>
            </a:r>
            <a:r>
              <a:rPr lang="en" sz="1200" dirty="0">
                <a:solidFill>
                  <a:schemeClr val="dk1"/>
                </a:solidFill>
                <a:highlight>
                  <a:srgbClr val="FFFF00"/>
                </a:highlight>
              </a:rPr>
              <a:t>your community card URL goes here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4E4A19-F273-7B40-9F91-C4776E3E09E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712" t="614" r="-7712" b="-614"/>
          <a:stretch/>
        </p:blipFill>
        <p:spPr>
          <a:xfrm>
            <a:off x="4911144" y="-176277"/>
            <a:ext cx="3663660" cy="302855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1317938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234</Words>
  <Application>Microsoft Office PowerPoint</Application>
  <PresentationFormat>Custom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Georgia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Emanuel Pérez Soto</dc:creator>
  <cp:lastModifiedBy>Joseph Emanuel Pérez Soto</cp:lastModifiedBy>
  <cp:revision>10</cp:revision>
  <cp:lastPrinted>2022-06-22T23:41:14Z</cp:lastPrinted>
  <dcterms:modified xsi:type="dcterms:W3CDTF">2024-01-08T00:55:45Z</dcterms:modified>
</cp:coreProperties>
</file>