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62" r:id="rId4"/>
    <p:sldId id="265" r:id="rId5"/>
    <p:sldId id="263" r:id="rId6"/>
    <p:sldId id="264" r:id="rId7"/>
    <p:sldId id="266" r:id="rId8"/>
    <p:sldId id="267" r:id="rId9"/>
    <p:sldId id="268" r:id="rId10"/>
    <p:sldId id="269" r:id="rId11"/>
    <p:sldId id="270" r:id="rId12"/>
    <p:sldId id="271" r:id="rId13"/>
    <p:sldId id="272" r:id="rId14"/>
    <p:sldId id="273"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jk0T9Xv4Nyw/HTd9KEMOLVPeL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89"/>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Will I be safe when fulfilling my duties? </a:t>
            </a:r>
            <a:endParaRPr dirty="0"/>
          </a:p>
          <a:p>
            <a:pPr marL="0" lvl="0" indent="0" algn="l" rtl="0">
              <a:spcBef>
                <a:spcPts val="0"/>
              </a:spcBef>
              <a:spcAft>
                <a:spcPts val="0"/>
              </a:spcAft>
              <a:buNone/>
            </a:pPr>
            <a:r>
              <a:rPr lang="en-US" dirty="0"/>
              <a:t>To ensure the safety and comfort all team members, 2 team members will be paired together for each shift. No one member will walk around by themselves. We will also provide you with emergency phone numbers  at the  beginning of each shift just in case you may need them. </a:t>
            </a:r>
            <a:endParaRPr dirty="0"/>
          </a:p>
          <a:p>
            <a:pPr marL="0" lvl="0" indent="0" algn="l" rtl="0">
              <a:spcBef>
                <a:spcPts val="0"/>
              </a:spcBef>
              <a:spcAft>
                <a:spcPts val="0"/>
              </a:spcAft>
              <a:buNone/>
            </a:pPr>
            <a:endParaRPr dirty="0"/>
          </a:p>
        </p:txBody>
      </p:sp>
      <p:sp>
        <p:nvSpPr>
          <p:cNvPr id="204" name="Google Shape;2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 do I answer hard questions?</a:t>
            </a:r>
            <a:endParaRPr dirty="0"/>
          </a:p>
          <a:p>
            <a:pPr marL="0" lvl="0" indent="0" algn="l" rtl="0">
              <a:spcBef>
                <a:spcPts val="0"/>
              </a:spcBef>
              <a:spcAft>
                <a:spcPts val="0"/>
              </a:spcAft>
              <a:buNone/>
            </a:pPr>
            <a:r>
              <a:rPr lang="en-US" dirty="0"/>
              <a:t>As I mentioned earlier, the Hype Team was born out of the idea that people’s negative perceptions of downtown. There will always be things folks are critical of or don’t like. Three issues that we see frequently come up are parking, the Dempsey, and those experiencing homelessness. If someone asks you about these things while you are working as a volunteer, we ask that you respond in these ways: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really important for us to be on the same page in this regards. And I encourage all of you if you’re posed these questions to keep your answers simple. You don’t have to elaborate on these points and if you don’t feel comfortable answering the questions asked, you can always say, I really don’t know the answer to that question but I can find out for you. Or direct them to </a:t>
            </a:r>
            <a:r>
              <a:rPr lang="en-US" dirty="0" err="1"/>
              <a:t>NewTown</a:t>
            </a:r>
            <a:r>
              <a:rPr lang="en-US" dirty="0"/>
              <a:t> Macon. Tell them to send us a Facebook message or email </a:t>
            </a:r>
            <a:r>
              <a:rPr lang="en-US" dirty="0" err="1"/>
              <a:t>downtown@newtownmacon.com</a:t>
            </a:r>
            <a:r>
              <a:rPr lang="en-US" dirty="0"/>
              <a:t> to </a:t>
            </a:r>
            <a:endParaRPr dirty="0"/>
          </a:p>
        </p:txBody>
      </p:sp>
      <p:sp>
        <p:nvSpPr>
          <p:cNvPr id="215" name="Google Shape;21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Review social media policy –totally optional but we encourage all Hype Team members to follow this or think about it when posting, even if they opt out. </a:t>
            </a:r>
            <a:endParaRPr dirty="0"/>
          </a:p>
          <a:p>
            <a:pPr marL="0" lvl="0" indent="0" algn="l" rtl="0">
              <a:spcBef>
                <a:spcPts val="0"/>
              </a:spcBef>
              <a:spcAft>
                <a:spcPts val="0"/>
              </a:spcAft>
              <a:buNone/>
            </a:pPr>
            <a:endParaRPr dirty="0"/>
          </a:p>
        </p:txBody>
      </p:sp>
      <p:sp>
        <p:nvSpPr>
          <p:cNvPr id="226" name="Google Shape;22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 do I stay connected with other Hype Team members? </a:t>
            </a:r>
            <a:endParaRPr dirty="0"/>
          </a:p>
          <a:p>
            <a:pPr marL="0" lvl="0" indent="0" algn="l" rtl="0">
              <a:spcBef>
                <a:spcPts val="0"/>
              </a:spcBef>
              <a:spcAft>
                <a:spcPts val="0"/>
              </a:spcAft>
              <a:buNone/>
            </a:pPr>
            <a:r>
              <a:rPr lang="en-US" dirty="0"/>
              <a:t>We have created a Facebook group for the Hype Team. We’ll start sending invites to y’all to join that early next week. We’ll post any updates we need to share there. We also encourage you to connect with one another and share cool things you see happening downtown.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And of course we’ll send email updates as well. So if you need to update your email, let me know that.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7" name="Google Shape;23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Who organizations are behind the Hype Team?  </a:t>
            </a:r>
          </a:p>
          <a:p>
            <a:pPr marL="0" lvl="0" indent="0" algn="l" rtl="0">
              <a:spcBef>
                <a:spcPts val="0"/>
              </a:spcBef>
              <a:spcAft>
                <a:spcPts val="0"/>
              </a:spcAft>
              <a:buNone/>
            </a:pPr>
            <a:r>
              <a:rPr lang="en-US" dirty="0"/>
              <a:t>Program developed by </a:t>
            </a:r>
            <a:r>
              <a:rPr lang="en-US" dirty="0" err="1"/>
              <a:t>NewTown’s</a:t>
            </a:r>
            <a:r>
              <a:rPr lang="en-US" dirty="0"/>
              <a:t> Main Street board. Main Street is where all of </a:t>
            </a:r>
            <a:r>
              <a:rPr lang="en-US" dirty="0" err="1"/>
              <a:t>NewTown’s</a:t>
            </a:r>
            <a:r>
              <a:rPr lang="en-US" dirty="0"/>
              <a:t> placemaking and marketing efforts are funneled through. </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we realized that public perception of downtown hadn’t caught up with the reality we’re experiencing today. We have a vibrant downtown with </a:t>
            </a:r>
            <a:r>
              <a:rPr lang="en-US" sz="1200" b="0" i="0" dirty="0">
                <a:solidFill>
                  <a:schemeClr val="dk1"/>
                </a:solidFill>
                <a:latin typeface="Calibri"/>
                <a:ea typeface="Calibri"/>
                <a:cs typeface="Calibri"/>
                <a:sym typeface="Calibri"/>
              </a:rPr>
              <a:t>55 Restaurants, 35 Music Venues and Bars, 4 Breweries, and 41 retailers. </a:t>
            </a:r>
            <a:r>
              <a:rPr lang="en-US" dirty="0"/>
              <a:t>And that’s a reality that many people do recognize. We realized there were a lot of downtown cheerleaders out there. And we could mobilize folks like y’all to improve the downtown visitor experience and start to change an outdated perception by using local influencers. And that is how the Hype Team was born. </a:t>
            </a:r>
            <a:endParaRPr dirty="0"/>
          </a:p>
        </p:txBody>
      </p:sp>
      <p:sp>
        <p:nvSpPr>
          <p:cNvPr id="135" name="Google Shape;1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Why was I selected to be on the Hype Team? </a:t>
            </a:r>
            <a:endParaRPr dirty="0"/>
          </a:p>
          <a:p>
            <a:pPr marL="0" lvl="0" indent="0" algn="l" rtl="0">
              <a:spcBef>
                <a:spcPts val="0"/>
              </a:spcBef>
              <a:spcAft>
                <a:spcPts val="0"/>
              </a:spcAft>
              <a:buNone/>
            </a:pPr>
            <a:r>
              <a:rPr lang="en-US" dirty="0"/>
              <a:t>You were selected to be on the Hype Team because, besides showing interest, you showed that you’re excited and passionate about downtown and its progress. Each and every one of you had a different perspective about what makes downtown exciting and why you chose to visit downtown. We need and want all of those perspectives to help promote downtown to a wider audience and help our entire community see downtown as our community’s central gathering place.  </a:t>
            </a:r>
            <a:endParaRPr dirty="0"/>
          </a:p>
        </p:txBody>
      </p:sp>
      <p:sp>
        <p:nvSpPr>
          <p:cNvPr id="164" name="Google Shape;1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the Hype Team? </a:t>
            </a:r>
            <a:endParaRPr dirty="0"/>
          </a:p>
          <a:p>
            <a:pPr marL="0" marR="0" lvl="0" indent="0" algn="l" rtl="0">
              <a:lnSpc>
                <a:spcPct val="100000"/>
              </a:lnSpc>
              <a:spcBef>
                <a:spcPts val="0"/>
              </a:spcBef>
              <a:spcAft>
                <a:spcPts val="0"/>
              </a:spcAft>
              <a:buClr>
                <a:schemeClr val="dk1"/>
              </a:buClr>
              <a:buSzPts val="1200"/>
              <a:buFont typeface="Calibri"/>
              <a:buNone/>
            </a:pPr>
            <a:r>
              <a:rPr lang="en-US" dirty="0"/>
              <a:t>The Hype Team is a group </a:t>
            </a:r>
            <a:r>
              <a:rPr lang="en-US" sz="1200" dirty="0">
                <a:solidFill>
                  <a:schemeClr val="dk1"/>
                </a:solidFill>
                <a:latin typeface="Calibri"/>
                <a:ea typeface="Calibri"/>
                <a:cs typeface="Calibri"/>
                <a:sym typeface="Calibri"/>
              </a:rPr>
              <a:t>composed of community members who share a passion for the progress happening in downtown and a desire to promote it. Hype Team members serve as ambassadors during large events held in downtown Macon. They work as a united front to welcome visitors downtown, answer any questions visitors may have, and encourage people to use #</a:t>
            </a:r>
            <a:r>
              <a:rPr lang="en-US" sz="1200" dirty="0" err="1">
                <a:solidFill>
                  <a:schemeClr val="dk1"/>
                </a:solidFill>
                <a:latin typeface="Calibri"/>
                <a:ea typeface="Calibri"/>
                <a:cs typeface="Calibri"/>
                <a:sym typeface="Calibri"/>
              </a:rPr>
              <a:t>downtownmacon</a:t>
            </a:r>
            <a:r>
              <a:rPr lang="en-US" sz="1200" dirty="0">
                <a:solidFill>
                  <a:schemeClr val="dk1"/>
                </a:solidFill>
                <a:latin typeface="Calibri"/>
                <a:ea typeface="Calibri"/>
                <a:cs typeface="Calibri"/>
                <a:sym typeface="Calibri"/>
              </a:rPr>
              <a:t> when posting about their positive experience downtown.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Hype Team works as social influencers with a 100% positivity policy and encourages their network to visit downtown and make their friends, family, and acquaintances feel welcome downtown and as they belong.  </a:t>
            </a:r>
            <a:endParaRPr dirty="0"/>
          </a:p>
        </p:txBody>
      </p:sp>
      <p:sp>
        <p:nvSpPr>
          <p:cNvPr id="142" name="Google Shape;1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How does the Hype Team work? </a:t>
            </a:r>
            <a:endParaRPr dirty="0"/>
          </a:p>
          <a:p>
            <a:pPr marL="0" lvl="0" indent="0" algn="l" rtl="0">
              <a:spcBef>
                <a:spcPts val="0"/>
              </a:spcBef>
              <a:spcAft>
                <a:spcPts val="0"/>
              </a:spcAft>
              <a:buNone/>
            </a:pPr>
            <a:r>
              <a:rPr lang="en-US" dirty="0"/>
              <a:t>The way we achieve those things is by working as volunteers during major events held in downtown Macon. You’ll be charged with walking around downtown during your event shifts and interacting with visitors. You may be stopped by visitors when you’re out and asked for recommendations on places to eat or for recommendations. As you’re completing your shifts, we want you to be aware of the people around you. Look out for people who seem to be looking at their phone to figure out where something is –stop and ask them if they need directions or assistance. If you see people who seem confused about the parking meters, stop and ask them if they need help. During your volunteer shift, we’ll provide for things for you to pass out –like stickers for kids and information about the event you’re working. For example, during First Friday, we’ll provide handbills with a list of events. This will make it easier for you to engage with visitors and help people feel welcomed  and like there are eyes and ears on the streets of downtown. </a:t>
            </a:r>
            <a:endParaRPr dirty="0"/>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are the expectations of Hype Team members?  </a:t>
            </a:r>
            <a:endParaRPr dirty="0"/>
          </a:p>
          <a:p>
            <a:pPr marL="0" lvl="0" indent="0" algn="l" rtl="0">
              <a:spcBef>
                <a:spcPts val="0"/>
              </a:spcBef>
              <a:spcAft>
                <a:spcPts val="0"/>
              </a:spcAft>
              <a:buNone/>
            </a:pPr>
            <a:r>
              <a:rPr lang="en-US" dirty="0"/>
              <a:t>Hype Team members are expected to volunteer for at least 2 two-hour shifts during events held downtown. Our Main Street Macon marketing committee has developed a list of those events for the rest of this year. Following this meeting, we’ll provide you with a sign-up link to select the events you want to work. We ask that you sign up for the events you want to work at least one week in advance of the event so that our marketing committee can be sure the events are covered adequately and prepare the information that is needed.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You are expected to arrive to </a:t>
            </a:r>
            <a:r>
              <a:rPr lang="en-US" dirty="0" err="1"/>
              <a:t>NewTown</a:t>
            </a:r>
            <a:r>
              <a:rPr lang="en-US" dirty="0"/>
              <a:t> Macon’s office 15 minutes prior to your event shift. This will give us time to brief you on what’s going on during the event and provide you with any  materials you may need for working your shift.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also expect everyone to be kind and courteous when interacting with visitors, other team members, and </a:t>
            </a:r>
            <a:r>
              <a:rPr lang="en-US" dirty="0" err="1"/>
              <a:t>NewTown</a:t>
            </a:r>
            <a:r>
              <a:rPr lang="en-US" dirty="0"/>
              <a:t> or Main Street’s staff and volunteers. When you are volunteering as a Hype Team member, you are an extension of downtown Macon’s brand. We want anyone who visits downtown Macon to leave feeling like they experienced exceptional hospitality and  friendliness. We want to people to feel welcome and wanted and feel like they were able to navigate their downtown experience successful. Bottom line, we want them to leave Macon and go tell everyone how awesome Macon, and specifically our downtown area is.</a:t>
            </a:r>
            <a:endParaRPr dirty="0"/>
          </a:p>
        </p:txBody>
      </p:sp>
      <p:sp>
        <p:nvSpPr>
          <p:cNvPr id="171" name="Google Shape;1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events will I work on the Hype Team?  </a:t>
            </a:r>
            <a:endParaRPr dirty="0"/>
          </a:p>
          <a:p>
            <a:pPr marL="0" lvl="0" indent="0" algn="l" rtl="0">
              <a:spcBef>
                <a:spcPts val="0"/>
              </a:spcBef>
              <a:spcAft>
                <a:spcPts val="0"/>
              </a:spcAft>
              <a:buNone/>
            </a:pPr>
            <a:r>
              <a:rPr lang="en-US" dirty="0"/>
              <a:t>Our marketing committee has identified the major events happening in the downtown area for the rest of the year. Those are things like First Friday, our monthly market, trick-or-treating, and Macon Pride. Events have to involve multiple businesses and benefit downtown as a whole, rather than 1 single business or organization. </a:t>
            </a:r>
            <a:endParaRPr dirty="0"/>
          </a:p>
        </p:txBody>
      </p:sp>
      <p:sp>
        <p:nvSpPr>
          <p:cNvPr id="182" name="Google Shape;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do I wear? </a:t>
            </a:r>
            <a:endParaRPr dirty="0"/>
          </a:p>
          <a:p>
            <a:pPr marL="0" lvl="0" indent="0" algn="l" rtl="0">
              <a:spcBef>
                <a:spcPts val="0"/>
              </a:spcBef>
              <a:spcAft>
                <a:spcPts val="0"/>
              </a:spcAft>
              <a:buNone/>
            </a:pPr>
            <a:r>
              <a:rPr lang="en-US" dirty="0"/>
              <a:t>You will be provided a Hype Team t-shirt at your very first event shift which you should wear while completing your volunteer duties that night. The Hype Team is really casual, so whatever you feel comfortable wearing with your shift is fine. Jeans, shorts, a skirt, all of that is acceptable. We’ll also provide nametags for all of you.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wearing your shirt, we want you to remember you’re an extension of that downtown brand. So please be mindful of that and reframe from doing things like cussing, rude gestures,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do not wear your shirt when you’re not  completing you Hype Team duties. Think of this as a work uniform. </a:t>
            </a:r>
            <a:endParaRPr dirty="0"/>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 name="Google Shape;89;p1"/>
          <p:cNvPicPr preferRelativeResize="0"/>
          <p:nvPr/>
        </p:nvPicPr>
        <p:blipFill rotWithShape="1">
          <a:blip r:embed="rId3">
            <a:alphaModFix/>
          </a:blip>
          <a:srcRect l="2616" r="2617"/>
          <a:stretch/>
        </p:blipFill>
        <p:spPr>
          <a:xfrm>
            <a:off x="4076710" y="10"/>
            <a:ext cx="8668512" cy="6857990"/>
          </a:xfrm>
          <a:prstGeom prst="rect">
            <a:avLst/>
          </a:prstGeom>
          <a:noFill/>
          <a:ln>
            <a:noFill/>
          </a:ln>
        </p:spPr>
      </p:pic>
      <p:sp>
        <p:nvSpPr>
          <p:cNvPr id="90" name="Google Shape;90;p1"/>
          <p:cNvSpPr/>
          <p:nvPr/>
        </p:nvSpPr>
        <p:spPr>
          <a:xfrm>
            <a:off x="0" y="0"/>
            <a:ext cx="9756601" cy="68580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venir"/>
              <a:buNone/>
            </a:pPr>
            <a:r>
              <a:rPr lang="en-US" sz="4800">
                <a:latin typeface="Avenir"/>
                <a:ea typeface="Avenir"/>
                <a:cs typeface="Avenir"/>
                <a:sym typeface="Avenir"/>
              </a:rPr>
              <a:t>Downtown Macon </a:t>
            </a:r>
            <a:br>
              <a:rPr lang="en-US" sz="4800">
                <a:latin typeface="Avenir"/>
                <a:ea typeface="Avenir"/>
                <a:cs typeface="Avenir"/>
                <a:sym typeface="Avenir"/>
              </a:rPr>
            </a:br>
            <a:r>
              <a:rPr lang="en-US" sz="4800">
                <a:latin typeface="Avenir"/>
                <a:ea typeface="Avenir"/>
                <a:cs typeface="Avenir"/>
                <a:sym typeface="Avenir"/>
              </a:rPr>
              <a:t>Hype Team Orientation</a:t>
            </a:r>
            <a:endParaRPr sz="4800">
              <a:latin typeface="Avenir"/>
              <a:ea typeface="Avenir"/>
              <a:cs typeface="Avenir"/>
              <a:sym typeface="Avenir"/>
            </a:endParaRPr>
          </a:p>
        </p:txBody>
      </p:sp>
      <p:sp>
        <p:nvSpPr>
          <p:cNvPr id="92" name="Google Shape;92;p1"/>
          <p:cNvSpPr txBox="1">
            <a:spLocks noGrp="1"/>
          </p:cNvSpPr>
          <p:nvPr>
            <p:ph type="subTitle" idx="1"/>
          </p:nvPr>
        </p:nvSpPr>
        <p:spPr>
          <a:xfrm>
            <a:off x="477980" y="4872922"/>
            <a:ext cx="4023359"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dirty="0">
                <a:latin typeface="Avenir"/>
                <a:ea typeface="Avenir"/>
                <a:cs typeface="Avenir"/>
                <a:sym typeface="Avenir"/>
              </a:rPr>
              <a:t>April 14, 2022</a:t>
            </a:r>
            <a:endParaRPr sz="2000" dirty="0">
              <a:latin typeface="Avenir"/>
              <a:ea typeface="Avenir"/>
              <a:cs typeface="Avenir"/>
              <a:sym typeface="Avenir"/>
            </a:endParaRPr>
          </a:p>
        </p:txBody>
      </p:sp>
      <p:sp>
        <p:nvSpPr>
          <p:cNvPr id="93" name="Google Shape;93;p1"/>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1"/>
          <p:cNvSpPr/>
          <p:nvPr/>
        </p:nvSpPr>
        <p:spPr>
          <a:xfrm>
            <a:off x="481029" y="4546920"/>
            <a:ext cx="3977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4"/>
          <p:cNvSpPr txBox="1">
            <a:spLocks noGrp="1"/>
          </p:cNvSpPr>
          <p:nvPr>
            <p:ph type="title"/>
          </p:nvPr>
        </p:nvSpPr>
        <p:spPr>
          <a:xfrm>
            <a:off x="7255564" y="834888"/>
            <a:ext cx="4314645" cy="12689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venir"/>
              <a:buNone/>
            </a:pPr>
            <a:r>
              <a:rPr lang="en-US" sz="3200" b="1">
                <a:latin typeface="Avenir"/>
                <a:ea typeface="Avenir"/>
                <a:cs typeface="Avenir"/>
                <a:sym typeface="Avenir"/>
              </a:rPr>
              <a:t>Safety Protocol</a:t>
            </a:r>
            <a:endParaRPr/>
          </a:p>
        </p:txBody>
      </p:sp>
      <p:pic>
        <p:nvPicPr>
          <p:cNvPr id="208" name="Google Shape;208;p14"/>
          <p:cNvPicPr preferRelativeResize="0"/>
          <p:nvPr/>
        </p:nvPicPr>
        <p:blipFill rotWithShape="1">
          <a:blip r:embed="rId3">
            <a:alphaModFix/>
          </a:blip>
          <a:srcRect l="17310" r="17309"/>
          <a:stretch/>
        </p:blipFill>
        <p:spPr>
          <a:xfrm>
            <a:off x="20"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209" name="Google Shape;209;p14"/>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14"/>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14"/>
          <p:cNvSpPr txBox="1">
            <a:spLocks noGrp="1"/>
          </p:cNvSpPr>
          <p:nvPr>
            <p:ph type="body" idx="1"/>
          </p:nvPr>
        </p:nvSpPr>
        <p:spPr>
          <a:xfrm>
            <a:off x="7255563" y="2557587"/>
            <a:ext cx="4314645" cy="3717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Avenir"/>
                <a:ea typeface="Avenir"/>
                <a:cs typeface="Avenir"/>
                <a:sym typeface="Avenir"/>
              </a:rPr>
              <a:t>Team members will fulfill duties in pairs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Team members will be provided with phone numbers of downtown emergency response groups at the beginning of each shift: </a:t>
            </a:r>
            <a:endParaRPr/>
          </a:p>
          <a:p>
            <a:pPr marL="685800" lvl="1" indent="-228600" algn="l" rtl="0">
              <a:lnSpc>
                <a:spcPct val="90000"/>
              </a:lnSpc>
              <a:spcBef>
                <a:spcPts val="500"/>
              </a:spcBef>
              <a:spcAft>
                <a:spcPts val="0"/>
              </a:spcAft>
              <a:buClr>
                <a:schemeClr val="dk1"/>
              </a:buClr>
              <a:buSzPts val="1800"/>
              <a:buFont typeface="Courier New"/>
              <a:buChar char="o"/>
            </a:pPr>
            <a:r>
              <a:rPr lang="en-US" sz="1800">
                <a:latin typeface="Avenir"/>
                <a:ea typeface="Avenir"/>
                <a:cs typeface="Avenir"/>
                <a:sym typeface="Avenir"/>
              </a:rPr>
              <a:t>BID security staff </a:t>
            </a:r>
            <a:endParaRPr/>
          </a:p>
          <a:p>
            <a:pPr marL="685800" lvl="1" indent="-228600" algn="l" rtl="0">
              <a:lnSpc>
                <a:spcPct val="90000"/>
              </a:lnSpc>
              <a:spcBef>
                <a:spcPts val="500"/>
              </a:spcBef>
              <a:spcAft>
                <a:spcPts val="0"/>
              </a:spcAft>
              <a:buClr>
                <a:schemeClr val="dk1"/>
              </a:buClr>
              <a:buSzPts val="1800"/>
              <a:buFont typeface="Courier New"/>
              <a:buChar char="o"/>
            </a:pPr>
            <a:r>
              <a:rPr lang="en-US" sz="1800">
                <a:latin typeface="Avenir"/>
                <a:ea typeface="Avenir"/>
                <a:cs typeface="Avenir"/>
                <a:sym typeface="Avenir"/>
              </a:rPr>
              <a:t>Off-duty officer hired by BID      (if applicable)</a:t>
            </a:r>
            <a:endParaRPr/>
          </a:p>
          <a:p>
            <a:pPr marL="685800" lvl="1" indent="-228600" algn="l" rtl="0">
              <a:lnSpc>
                <a:spcPct val="90000"/>
              </a:lnSpc>
              <a:spcBef>
                <a:spcPts val="500"/>
              </a:spcBef>
              <a:spcAft>
                <a:spcPts val="0"/>
              </a:spcAft>
              <a:buClr>
                <a:schemeClr val="dk1"/>
              </a:buClr>
              <a:buSzPts val="1800"/>
              <a:buFont typeface="Courier New"/>
              <a:buChar char="o"/>
            </a:pPr>
            <a:r>
              <a:rPr lang="en-US" sz="1800">
                <a:latin typeface="Avenir"/>
                <a:ea typeface="Avenir"/>
                <a:cs typeface="Avenir"/>
                <a:sym typeface="Avenir"/>
              </a:rPr>
              <a:t>BSO non-emergency number </a:t>
            </a:r>
            <a:endParaRPr/>
          </a:p>
          <a:p>
            <a:pPr marL="0" lvl="0" indent="0" algn="l" rtl="0">
              <a:lnSpc>
                <a:spcPct val="90000"/>
              </a:lnSpc>
              <a:spcBef>
                <a:spcPts val="1000"/>
              </a:spcBef>
              <a:spcAft>
                <a:spcPts val="0"/>
              </a:spcAft>
              <a:buClr>
                <a:schemeClr val="dk1"/>
              </a:buClr>
              <a:buSzPts val="1800"/>
              <a:buNone/>
            </a:pP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15"/>
          <p:cNvSpPr txBox="1">
            <a:spLocks noGrp="1"/>
          </p:cNvSpPr>
          <p:nvPr>
            <p:ph type="title"/>
          </p:nvPr>
        </p:nvSpPr>
        <p:spPr>
          <a:xfrm>
            <a:off x="7255564" y="834888"/>
            <a:ext cx="4314645" cy="12689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venir"/>
              <a:buNone/>
            </a:pPr>
            <a:r>
              <a:rPr lang="en-US" sz="3200" b="1">
                <a:latin typeface="Avenir"/>
                <a:ea typeface="Avenir"/>
                <a:cs typeface="Avenir"/>
                <a:sym typeface="Avenir"/>
              </a:rPr>
              <a:t>Frequently Asked Questions</a:t>
            </a:r>
            <a:endParaRPr/>
          </a:p>
        </p:txBody>
      </p:sp>
      <p:pic>
        <p:nvPicPr>
          <p:cNvPr id="219" name="Google Shape;219;p15" descr="A picture containing text, floor, indoor, family&#10;&#10;Description automatically generated"/>
          <p:cNvPicPr preferRelativeResize="0"/>
          <p:nvPr/>
        </p:nvPicPr>
        <p:blipFill rotWithShape="1">
          <a:blip r:embed="rId3">
            <a:alphaModFix/>
          </a:blip>
          <a:srcRect l="24854" r="1682"/>
          <a:stretch/>
        </p:blipFill>
        <p:spPr>
          <a:xfrm>
            <a:off x="20"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220" name="Google Shape;220;p15"/>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1" name="Google Shape;221;p15"/>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2" name="Google Shape;222;p15"/>
          <p:cNvSpPr txBox="1">
            <a:spLocks noGrp="1"/>
          </p:cNvSpPr>
          <p:nvPr>
            <p:ph type="body" idx="1"/>
          </p:nvPr>
        </p:nvSpPr>
        <p:spPr>
          <a:xfrm>
            <a:off x="7255563" y="2557587"/>
            <a:ext cx="4314645" cy="3717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Avenir"/>
                <a:ea typeface="Avenir"/>
                <a:cs typeface="Avenir"/>
                <a:sym typeface="Avenir"/>
              </a:rPr>
              <a:t>Parking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The Dempsey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Those Experiencing Homelessness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16"/>
          <p:cNvSpPr txBox="1">
            <a:spLocks noGrp="1"/>
          </p:cNvSpPr>
          <p:nvPr>
            <p:ph type="title"/>
          </p:nvPr>
        </p:nvSpPr>
        <p:spPr>
          <a:xfrm>
            <a:off x="7145654" y="991443"/>
            <a:ext cx="4646295" cy="108781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Avenir"/>
              <a:buNone/>
            </a:pPr>
            <a:r>
              <a:rPr lang="en-US" sz="3400" b="1">
                <a:latin typeface="Avenir"/>
                <a:ea typeface="Avenir"/>
                <a:cs typeface="Avenir"/>
                <a:sym typeface="Avenir"/>
              </a:rPr>
              <a:t>Social Media </a:t>
            </a:r>
            <a:endParaRPr/>
          </a:p>
        </p:txBody>
      </p:sp>
      <p:sp>
        <p:nvSpPr>
          <p:cNvPr id="230" name="Google Shape;230;p16"/>
          <p:cNvSpPr/>
          <p:nvPr/>
        </p:nvSpPr>
        <p:spPr>
          <a:xfrm rot="5400000">
            <a:off x="7383398"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1" name="Google Shape;231;p16"/>
          <p:cNvSpPr/>
          <p:nvPr/>
        </p:nvSpPr>
        <p:spPr>
          <a:xfrm>
            <a:off x="7145655" y="2285541"/>
            <a:ext cx="457200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2" name="Google Shape;232;p16"/>
          <p:cNvSpPr txBox="1">
            <a:spLocks noGrp="1"/>
          </p:cNvSpPr>
          <p:nvPr>
            <p:ph type="body" idx="1"/>
          </p:nvPr>
        </p:nvSpPr>
        <p:spPr>
          <a:xfrm>
            <a:off x="7145654" y="2684095"/>
            <a:ext cx="4646295" cy="34928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Avenir"/>
                <a:ea typeface="Avenir"/>
                <a:cs typeface="Avenir"/>
                <a:sym typeface="Avenir"/>
              </a:rPr>
              <a:t>Social media participation is optional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Must sign and adhere to social media policy if you opt into social media participation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If you opt in, you agree to the 110% positive social media policy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You’ll be provided with weekly posts to share on your social media platforms </a:t>
            </a:r>
            <a:endParaRPr/>
          </a:p>
          <a:p>
            <a:pPr marL="0" lvl="0" indent="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p:txBody>
      </p:sp>
      <p:pic>
        <p:nvPicPr>
          <p:cNvPr id="233" name="Google Shape;233;p16"/>
          <p:cNvPicPr preferRelativeResize="0"/>
          <p:nvPr/>
        </p:nvPicPr>
        <p:blipFill rotWithShape="1">
          <a:blip r:embed="rId3">
            <a:alphaModFix/>
          </a:blip>
          <a:srcRect l="1010" r="-1010" b="4489"/>
          <a:stretch/>
        </p:blipFill>
        <p:spPr>
          <a:xfrm>
            <a:off x="659575" y="153875"/>
            <a:ext cx="5825125" cy="6550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7" descr="Logo&#10;&#10;Description automatically generated with medium confidence"/>
          <p:cNvPicPr preferRelativeResize="0">
            <a:picLocks noGrp="1"/>
          </p:cNvPicPr>
          <p:nvPr>
            <p:ph type="body" idx="1"/>
          </p:nvPr>
        </p:nvPicPr>
        <p:blipFill rotWithShape="1">
          <a:blip r:embed="rId3">
            <a:alphaModFix/>
          </a:blip>
          <a:srcRect/>
          <a:stretch/>
        </p:blipFill>
        <p:spPr>
          <a:xfrm>
            <a:off x="-74799" y="280289"/>
            <a:ext cx="7058100" cy="6120600"/>
          </a:xfrm>
          <a:prstGeom prst="rect">
            <a:avLst/>
          </a:prstGeom>
          <a:noFill/>
          <a:ln>
            <a:noFill/>
          </a:ln>
        </p:spPr>
      </p:pic>
      <p:sp>
        <p:nvSpPr>
          <p:cNvPr id="240" name="Google Shape;240;p17"/>
          <p:cNvSpPr txBox="1"/>
          <p:nvPr/>
        </p:nvSpPr>
        <p:spPr>
          <a:xfrm>
            <a:off x="7115300" y="280300"/>
            <a:ext cx="6022800" cy="46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400">
                <a:latin typeface="Avenir"/>
                <a:ea typeface="Avenir"/>
                <a:cs typeface="Avenir"/>
                <a:sym typeface="Avenir"/>
              </a:rPr>
              <a:t>Follow NewTown Macon</a:t>
            </a:r>
            <a:endParaRPr sz="2400">
              <a:latin typeface="Avenir"/>
              <a:ea typeface="Avenir"/>
              <a:cs typeface="Avenir"/>
              <a:sym typeface="Avenir"/>
            </a:endParaRPr>
          </a:p>
          <a:p>
            <a:pPr marL="0" lvl="0" indent="0" algn="l" rtl="0">
              <a:lnSpc>
                <a:spcPct val="115000"/>
              </a:lnSpc>
              <a:spcBef>
                <a:spcPts val="1200"/>
              </a:spcBef>
              <a:spcAft>
                <a:spcPts val="0"/>
              </a:spcAft>
              <a:buNone/>
            </a:pPr>
            <a:r>
              <a:rPr lang="en-US" sz="2400">
                <a:latin typeface="Avenir"/>
                <a:ea typeface="Avenir"/>
                <a:cs typeface="Avenir"/>
                <a:sym typeface="Avenir"/>
              </a:rPr>
              <a:t>Instagram: @newtownmacon</a:t>
            </a:r>
            <a:endParaRPr sz="2400">
              <a:latin typeface="Avenir"/>
              <a:ea typeface="Avenir"/>
              <a:cs typeface="Avenir"/>
              <a:sym typeface="Avenir"/>
            </a:endParaRPr>
          </a:p>
          <a:p>
            <a:pPr marL="0" lvl="0" indent="0" algn="l" rtl="0">
              <a:lnSpc>
                <a:spcPct val="115000"/>
              </a:lnSpc>
              <a:spcBef>
                <a:spcPts val="1200"/>
              </a:spcBef>
              <a:spcAft>
                <a:spcPts val="0"/>
              </a:spcAft>
              <a:buNone/>
            </a:pPr>
            <a:r>
              <a:rPr lang="en-US" sz="2400">
                <a:latin typeface="Avenir"/>
                <a:ea typeface="Avenir"/>
                <a:cs typeface="Avenir"/>
                <a:sym typeface="Avenir"/>
              </a:rPr>
              <a:t>Facebook: NewTown Macon</a:t>
            </a:r>
            <a:endParaRPr sz="2400">
              <a:latin typeface="Avenir"/>
              <a:ea typeface="Avenir"/>
              <a:cs typeface="Avenir"/>
              <a:sym typeface="Avenir"/>
            </a:endParaRPr>
          </a:p>
          <a:p>
            <a:pPr marL="0" lvl="0" indent="0" algn="l" rtl="0">
              <a:lnSpc>
                <a:spcPct val="115000"/>
              </a:lnSpc>
              <a:spcBef>
                <a:spcPts val="1200"/>
              </a:spcBef>
              <a:spcAft>
                <a:spcPts val="0"/>
              </a:spcAft>
              <a:buNone/>
            </a:pPr>
            <a:endParaRPr sz="2400">
              <a:latin typeface="Avenir"/>
              <a:ea typeface="Avenir"/>
              <a:cs typeface="Avenir"/>
              <a:sym typeface="Avenir"/>
            </a:endParaRPr>
          </a:p>
          <a:p>
            <a:pPr marL="0" lvl="0" indent="0" algn="l" rtl="0">
              <a:lnSpc>
                <a:spcPct val="115000"/>
              </a:lnSpc>
              <a:spcBef>
                <a:spcPts val="1200"/>
              </a:spcBef>
              <a:spcAft>
                <a:spcPts val="0"/>
              </a:spcAft>
              <a:buNone/>
            </a:pPr>
            <a:r>
              <a:rPr lang="en-US" sz="2400">
                <a:latin typeface="Avenir"/>
                <a:ea typeface="Avenir"/>
                <a:cs typeface="Avenir"/>
                <a:sym typeface="Avenir"/>
              </a:rPr>
              <a:t>Follow Downtown Macon</a:t>
            </a:r>
            <a:endParaRPr sz="2400">
              <a:latin typeface="Avenir"/>
              <a:ea typeface="Avenir"/>
              <a:cs typeface="Avenir"/>
              <a:sym typeface="Avenir"/>
            </a:endParaRPr>
          </a:p>
          <a:p>
            <a:pPr marL="0" lvl="0" indent="0" algn="l" rtl="0">
              <a:lnSpc>
                <a:spcPct val="115000"/>
              </a:lnSpc>
              <a:spcBef>
                <a:spcPts val="1200"/>
              </a:spcBef>
              <a:spcAft>
                <a:spcPts val="0"/>
              </a:spcAft>
              <a:buNone/>
            </a:pPr>
            <a:r>
              <a:rPr lang="en-US" sz="2400">
                <a:latin typeface="Avenir"/>
                <a:ea typeface="Avenir"/>
                <a:cs typeface="Avenir"/>
                <a:sym typeface="Avenir"/>
              </a:rPr>
              <a:t>Instagram: @downtownmaconga</a:t>
            </a:r>
            <a:endParaRPr sz="2400">
              <a:latin typeface="Avenir"/>
              <a:ea typeface="Avenir"/>
              <a:cs typeface="Avenir"/>
              <a:sym typeface="Avenir"/>
            </a:endParaRPr>
          </a:p>
          <a:p>
            <a:pPr marL="0" lvl="0" indent="0" algn="l" rtl="0">
              <a:lnSpc>
                <a:spcPct val="115000"/>
              </a:lnSpc>
              <a:spcBef>
                <a:spcPts val="1200"/>
              </a:spcBef>
              <a:spcAft>
                <a:spcPts val="0"/>
              </a:spcAft>
              <a:buNone/>
            </a:pPr>
            <a:r>
              <a:rPr lang="en-US" sz="2400">
                <a:latin typeface="Avenir"/>
                <a:ea typeface="Avenir"/>
                <a:cs typeface="Avenir"/>
                <a:sym typeface="Avenir"/>
              </a:rPr>
              <a:t>Facebook: Downtown Macon</a:t>
            </a:r>
            <a:endParaRPr sz="2400">
              <a:latin typeface="Avenir"/>
              <a:ea typeface="Avenir"/>
              <a:cs typeface="Avenir"/>
              <a:sym typeface="Avenir"/>
            </a:endParaRPr>
          </a:p>
          <a:p>
            <a:pPr marL="0" lvl="0" indent="0" algn="l" rtl="0">
              <a:lnSpc>
                <a:spcPct val="115000"/>
              </a:lnSpc>
              <a:spcBef>
                <a:spcPts val="1200"/>
              </a:spcBef>
              <a:spcAft>
                <a:spcPts val="1200"/>
              </a:spcAft>
              <a:buNone/>
            </a:pPr>
            <a:r>
              <a:rPr lang="en-US" sz="2400">
                <a:latin typeface="Avenir"/>
                <a:ea typeface="Avenir"/>
                <a:cs typeface="Avenir"/>
                <a:sym typeface="Avenir"/>
              </a:rPr>
              <a:t>TikTok: @downtownmacon</a:t>
            </a:r>
            <a:endParaRPr sz="2400">
              <a:latin typeface="Avenir"/>
              <a:ea typeface="Avenir"/>
              <a:cs typeface="Avenir"/>
              <a:sym typeface="Avenir"/>
            </a:endParaRPr>
          </a:p>
        </p:txBody>
      </p:sp>
      <p:pic>
        <p:nvPicPr>
          <p:cNvPr id="241" name="Google Shape;241;p17"/>
          <p:cNvPicPr preferRelativeResize="0"/>
          <p:nvPr/>
        </p:nvPicPr>
        <p:blipFill>
          <a:blip r:embed="rId4">
            <a:alphaModFix/>
          </a:blip>
          <a:stretch>
            <a:fillRect/>
          </a:stretch>
        </p:blipFill>
        <p:spPr>
          <a:xfrm>
            <a:off x="6983300" y="4556925"/>
            <a:ext cx="4221774" cy="2412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600"/>
              <a:buFont typeface="Avenir"/>
              <a:buNone/>
            </a:pPr>
            <a:r>
              <a:rPr lang="en-US" sz="6600" b="1">
                <a:latin typeface="Avenir"/>
                <a:ea typeface="Avenir"/>
                <a:cs typeface="Avenir"/>
                <a:sym typeface="Avenir"/>
              </a:rPr>
              <a:t>Thank you Visit Macon!  </a:t>
            </a:r>
            <a:endParaRPr/>
          </a:p>
        </p:txBody>
      </p:sp>
      <p:pic>
        <p:nvPicPr>
          <p:cNvPr id="247" name="Google Shape;247;p18" descr="Logo&#10;&#10;Description automatically generated"/>
          <p:cNvPicPr preferRelativeResize="0">
            <a:picLocks noGrp="1"/>
          </p:cNvPicPr>
          <p:nvPr>
            <p:ph type="body" idx="1"/>
          </p:nvPr>
        </p:nvPicPr>
        <p:blipFill rotWithShape="1">
          <a:blip r:embed="rId3">
            <a:alphaModFix/>
          </a:blip>
          <a:srcRect/>
          <a:stretch/>
        </p:blipFill>
        <p:spPr>
          <a:xfrm>
            <a:off x="465035" y="2642615"/>
            <a:ext cx="11261930" cy="36692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pic>
        <p:nvPicPr>
          <p:cNvPr id="101" name="Google Shape;101;p2" descr="Logo&#10;&#10;Description automatically generated with medium confidence"/>
          <p:cNvPicPr preferRelativeResize="0"/>
          <p:nvPr/>
        </p:nvPicPr>
        <p:blipFill rotWithShape="1">
          <a:blip r:embed="rId3"/>
          <a:stretch/>
        </p:blipFill>
        <p:spPr>
          <a:xfrm>
            <a:off x="4273429" y="1832739"/>
            <a:ext cx="3517119" cy="3051100"/>
          </a:xfrm>
          <a:prstGeom prst="rect">
            <a:avLst/>
          </a:prstGeom>
          <a:noFill/>
        </p:spPr>
      </p:pic>
      <p:cxnSp>
        <p:nvCxnSpPr>
          <p:cNvPr id="123" name="Straight Connector 10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89715C05-C232-944D-9B88-46EC8131A181}"/>
              </a:ext>
            </a:extLst>
          </p:cNvPr>
          <p:cNvPicPr>
            <a:picLocks noChangeAspect="1"/>
          </p:cNvPicPr>
          <p:nvPr/>
        </p:nvPicPr>
        <p:blipFill>
          <a:blip r:embed="rId4"/>
          <a:stretch>
            <a:fillRect/>
          </a:stretch>
        </p:blipFill>
        <p:spPr>
          <a:xfrm>
            <a:off x="8130200" y="1832739"/>
            <a:ext cx="4004648" cy="2983462"/>
          </a:xfrm>
          <a:prstGeom prst="rect">
            <a:avLst/>
          </a:prstGeom>
        </p:spPr>
      </p:pic>
      <p:cxnSp>
        <p:nvCxnSpPr>
          <p:cNvPr id="124" name="Straight Connector 10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 name="Google Shape;102;p2"/>
          <p:cNvPicPr preferRelativeResize="0"/>
          <p:nvPr/>
        </p:nvPicPr>
        <p:blipFill>
          <a:blip r:embed="rId5"/>
          <a:stretch>
            <a:fillRect/>
          </a:stretch>
        </p:blipFill>
        <p:spPr>
          <a:xfrm>
            <a:off x="335281" y="1979171"/>
            <a:ext cx="3517120" cy="269059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38" name="Google Shape;138;p7" descr="A group of people posing for a photo&#10;&#10;Description automatically generated"/>
          <p:cNvPicPr preferRelativeResize="0">
            <a:picLocks noGrp="1"/>
          </p:cNvPicPr>
          <p:nvPr>
            <p:ph type="body" idx="1"/>
          </p:nvPr>
        </p:nvPicPr>
        <p:blipFill rotWithShape="1">
          <a:blip r:embed="rId3">
            <a:alphaModFix/>
          </a:blip>
          <a:srcRect/>
          <a:stretch/>
        </p:blipFill>
        <p:spPr>
          <a:xfrm>
            <a:off x="14288" y="-528638"/>
            <a:ext cx="12192000" cy="81429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0"/>
          <p:cNvPicPr preferRelativeResize="0"/>
          <p:nvPr/>
        </p:nvPicPr>
        <p:blipFill>
          <a:blip r:embed="rId3">
            <a:alphaModFix/>
          </a:blip>
          <a:stretch>
            <a:fillRect/>
          </a:stretch>
        </p:blipFill>
        <p:spPr>
          <a:xfrm>
            <a:off x="1940175" y="152400"/>
            <a:ext cx="3845408" cy="6553202"/>
          </a:xfrm>
          <a:prstGeom prst="rect">
            <a:avLst/>
          </a:prstGeom>
          <a:noFill/>
          <a:ln>
            <a:noFill/>
          </a:ln>
        </p:spPr>
      </p:pic>
      <p:pic>
        <p:nvPicPr>
          <p:cNvPr id="167" name="Google Shape;167;p10"/>
          <p:cNvPicPr preferRelativeResize="0"/>
          <p:nvPr/>
        </p:nvPicPr>
        <p:blipFill>
          <a:blip r:embed="rId4">
            <a:alphaModFix/>
          </a:blip>
          <a:stretch>
            <a:fillRect/>
          </a:stretch>
        </p:blipFill>
        <p:spPr>
          <a:xfrm>
            <a:off x="6714608" y="152400"/>
            <a:ext cx="3967864" cy="65531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 name="Google Shape;145;p8"/>
          <p:cNvPicPr preferRelativeResize="0">
            <a:picLocks noGrp="1"/>
          </p:cNvPicPr>
          <p:nvPr>
            <p:ph type="body" idx="1"/>
          </p:nvPr>
        </p:nvPicPr>
        <p:blipFill rotWithShape="1">
          <a:blip r:embed="rId3">
            <a:alphaModFix/>
          </a:blip>
          <a:srcRect l="13282" r="13282"/>
          <a:stretch/>
        </p:blipFill>
        <p:spPr>
          <a:xfrm>
            <a:off x="20" y="10"/>
            <a:ext cx="6717436" cy="6857990"/>
          </a:xfrm>
          <a:prstGeom prst="rect">
            <a:avLst/>
          </a:prstGeom>
          <a:noFill/>
          <a:ln>
            <a:noFill/>
          </a:ln>
          <a:effectLst>
            <a:outerShdw blurRad="50800" dist="38100" algn="l" rotWithShape="0">
              <a:srgbClr val="D8D8D8">
                <a:alpha val="29803"/>
              </a:srgbClr>
            </a:outerShdw>
          </a:effectLst>
        </p:spPr>
      </p:pic>
      <p:sp>
        <p:nvSpPr>
          <p:cNvPr id="146" name="Google Shape;146;p8"/>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7" name="Google Shape;147;p8"/>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8" name="Google Shape;148;p8"/>
          <p:cNvSpPr txBox="1"/>
          <p:nvPr/>
        </p:nvSpPr>
        <p:spPr>
          <a:xfrm>
            <a:off x="7255563" y="2557587"/>
            <a:ext cx="4314645" cy="37173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800" b="0" i="0" u="none" strike="noStrike" cap="none">
                <a:solidFill>
                  <a:schemeClr val="dk1"/>
                </a:solidFill>
                <a:latin typeface="Avenir"/>
                <a:ea typeface="Avenir"/>
                <a:cs typeface="Avenir"/>
                <a:sym typeface="Avenir"/>
              </a:rPr>
              <a:t>The Hype Team is composed of community members who share a passion for the progress happening in downtown and a desire to promote it.</a:t>
            </a:r>
            <a:endParaRPr/>
          </a:p>
          <a:p>
            <a:pPr marL="0" marR="0" lvl="0" indent="0" algn="l" rtl="0">
              <a:lnSpc>
                <a:spcPct val="90000"/>
              </a:lnSpc>
              <a:spcBef>
                <a:spcPts val="600"/>
              </a:spcBef>
              <a:spcAft>
                <a:spcPts val="0"/>
              </a:spcAft>
              <a:buNone/>
            </a:pPr>
            <a:endParaRPr sz="1800" b="0" i="0" u="none" strike="noStrike" cap="none">
              <a:solidFill>
                <a:schemeClr val="dk1"/>
              </a:solidFill>
              <a:latin typeface="Avenir"/>
              <a:ea typeface="Avenir"/>
              <a:cs typeface="Avenir"/>
              <a:sym typeface="Avenir"/>
            </a:endParaRPr>
          </a:p>
          <a:p>
            <a:pPr marL="0" marR="0" lvl="0" indent="0" algn="l" rtl="0">
              <a:lnSpc>
                <a:spcPct val="90000"/>
              </a:lnSpc>
              <a:spcBef>
                <a:spcPts val="600"/>
              </a:spcBef>
              <a:spcAft>
                <a:spcPts val="0"/>
              </a:spcAft>
              <a:buNone/>
            </a:pPr>
            <a:r>
              <a:rPr lang="en-US" sz="1800" b="0" i="0" u="none" strike="noStrike" cap="none">
                <a:solidFill>
                  <a:schemeClr val="dk1"/>
                </a:solidFill>
                <a:latin typeface="Avenir"/>
                <a:ea typeface="Avenir"/>
                <a:cs typeface="Avenir"/>
                <a:sym typeface="Avenir"/>
              </a:rPr>
              <a:t>Hype Team members serve as ambassadors during large events held in downtown Macon. They work as a united front to welcome visitors downtown, answer any questions visitors may have, and encourage people to use #downtownmacon when posting about their positive experience downtown. </a:t>
            </a:r>
            <a:endParaRPr/>
          </a:p>
        </p:txBody>
      </p:sp>
      <p:sp>
        <p:nvSpPr>
          <p:cNvPr id="149" name="Google Shape;149;p8"/>
          <p:cNvSpPr txBox="1"/>
          <p:nvPr/>
        </p:nvSpPr>
        <p:spPr>
          <a:xfrm>
            <a:off x="7352120" y="997763"/>
            <a:ext cx="421808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1"/>
                </a:solidFill>
                <a:latin typeface="Avenir"/>
                <a:ea typeface="Avenir"/>
                <a:cs typeface="Avenir"/>
                <a:sym typeface="Avenir"/>
              </a:rPr>
              <a:t>What is the </a:t>
            </a:r>
            <a:endParaRPr/>
          </a:p>
          <a:p>
            <a:pPr marL="0" marR="0" lvl="0" indent="0" algn="l" rtl="0">
              <a:spcBef>
                <a:spcPts val="0"/>
              </a:spcBef>
              <a:spcAft>
                <a:spcPts val="0"/>
              </a:spcAft>
              <a:buNone/>
            </a:pPr>
            <a:r>
              <a:rPr lang="en-US" sz="3200" b="1">
                <a:solidFill>
                  <a:schemeClr val="dk1"/>
                </a:solidFill>
                <a:latin typeface="Avenir"/>
                <a:ea typeface="Avenir"/>
                <a:cs typeface="Avenir"/>
                <a:sym typeface="Avenir"/>
              </a:rPr>
              <a:t>Hype Team?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9"/>
          <p:cNvSpPr txBox="1">
            <a:spLocks noGrp="1"/>
          </p:cNvSpPr>
          <p:nvPr>
            <p:ph type="title"/>
          </p:nvPr>
        </p:nvSpPr>
        <p:spPr>
          <a:xfrm>
            <a:off x="7255564" y="834888"/>
            <a:ext cx="4314645" cy="12689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venir"/>
              <a:buNone/>
            </a:pPr>
            <a:r>
              <a:rPr lang="en-US" sz="3200" b="1">
                <a:latin typeface="Avenir"/>
                <a:ea typeface="Avenir"/>
                <a:cs typeface="Avenir"/>
                <a:sym typeface="Avenir"/>
              </a:rPr>
              <a:t>How does the </a:t>
            </a:r>
            <a:br>
              <a:rPr lang="en-US" sz="3200" b="1">
                <a:latin typeface="Avenir"/>
                <a:ea typeface="Avenir"/>
                <a:cs typeface="Avenir"/>
                <a:sym typeface="Avenir"/>
              </a:rPr>
            </a:br>
            <a:r>
              <a:rPr lang="en-US" sz="3200" b="1">
                <a:latin typeface="Avenir"/>
                <a:ea typeface="Avenir"/>
                <a:cs typeface="Avenir"/>
                <a:sym typeface="Avenir"/>
              </a:rPr>
              <a:t>Hype Team work? </a:t>
            </a:r>
            <a:endParaRPr/>
          </a:p>
        </p:txBody>
      </p:sp>
      <p:pic>
        <p:nvPicPr>
          <p:cNvPr id="157" name="Google Shape;157;p9"/>
          <p:cNvPicPr preferRelativeResize="0"/>
          <p:nvPr/>
        </p:nvPicPr>
        <p:blipFill rotWithShape="1">
          <a:blip r:embed="rId3">
            <a:alphaModFix/>
          </a:blip>
          <a:srcRect l="13282" r="13282"/>
          <a:stretch/>
        </p:blipFill>
        <p:spPr>
          <a:xfrm>
            <a:off x="20"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158" name="Google Shape;158;p9"/>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9" name="Google Shape;159;p9"/>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0" name="Google Shape;160;p9"/>
          <p:cNvSpPr txBox="1">
            <a:spLocks noGrp="1"/>
          </p:cNvSpPr>
          <p:nvPr>
            <p:ph type="body" idx="1"/>
          </p:nvPr>
        </p:nvSpPr>
        <p:spPr>
          <a:xfrm>
            <a:off x="7255563" y="2557587"/>
            <a:ext cx="4314645" cy="3717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Avenir"/>
                <a:ea typeface="Avenir"/>
                <a:cs typeface="Avenir"/>
                <a:sym typeface="Avenir"/>
              </a:rPr>
              <a:t>Provide visitors with recommendations</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Offer directions to visitors who seem lost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Provide assistance if someone has questions about the parking meters </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Pass out swag and information to visitors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4" name="Google Shape;174;p11" descr="A picture containing outdoor, ground, person&#10;&#10;Description automatically generated"/>
          <p:cNvPicPr preferRelativeResize="0"/>
          <p:nvPr/>
        </p:nvPicPr>
        <p:blipFill rotWithShape="1">
          <a:blip r:embed="rId3">
            <a:alphaModFix/>
          </a:blip>
          <a:srcRect l="6059" r="20477"/>
          <a:stretch/>
        </p:blipFill>
        <p:spPr>
          <a:xfrm>
            <a:off x="20"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175" name="Google Shape;175;p11"/>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6" name="Google Shape;176;p11"/>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7" name="Google Shape;177;p11"/>
          <p:cNvSpPr txBox="1">
            <a:spLocks noGrp="1"/>
          </p:cNvSpPr>
          <p:nvPr>
            <p:ph type="body" idx="1"/>
          </p:nvPr>
        </p:nvSpPr>
        <p:spPr>
          <a:xfrm>
            <a:off x="7255563" y="2557587"/>
            <a:ext cx="4314645" cy="3717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latin typeface="Avenir"/>
                <a:ea typeface="Avenir"/>
                <a:cs typeface="Avenir"/>
                <a:sym typeface="Avenir"/>
              </a:rPr>
              <a:t>Sign up for volunteer shifts at least 1 week in advance of the event date</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Volunteer for a 2-hour shift during 4 events annually</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Arrive 15 minutes early to your shift</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Be kind and courteous</a:t>
            </a:r>
            <a:endParaRPr/>
          </a:p>
          <a:p>
            <a:pPr marL="228600" lvl="0" indent="-228600" algn="l" rtl="0">
              <a:lnSpc>
                <a:spcPct val="90000"/>
              </a:lnSpc>
              <a:spcBef>
                <a:spcPts val="1000"/>
              </a:spcBef>
              <a:spcAft>
                <a:spcPts val="0"/>
              </a:spcAft>
              <a:buClr>
                <a:schemeClr val="dk1"/>
              </a:buClr>
              <a:buSzPts val="1800"/>
              <a:buChar char="•"/>
            </a:pPr>
            <a:r>
              <a:rPr lang="en-US" sz="1800">
                <a:latin typeface="Avenir"/>
                <a:ea typeface="Avenir"/>
                <a:cs typeface="Avenir"/>
                <a:sym typeface="Avenir"/>
              </a:rPr>
              <a:t>Complete the Hype Team Member Commitment Form  </a:t>
            </a:r>
            <a:endParaRPr/>
          </a:p>
          <a:p>
            <a:pPr marL="228600" lvl="0" indent="-114300" algn="l" rtl="0">
              <a:lnSpc>
                <a:spcPct val="90000"/>
              </a:lnSpc>
              <a:spcBef>
                <a:spcPts val="1000"/>
              </a:spcBef>
              <a:spcAft>
                <a:spcPts val="0"/>
              </a:spcAft>
              <a:buClr>
                <a:schemeClr val="dk1"/>
              </a:buClr>
              <a:buSzPts val="1800"/>
              <a:buNone/>
            </a:pPr>
            <a:endParaRPr sz="1800"/>
          </a:p>
        </p:txBody>
      </p:sp>
      <p:sp>
        <p:nvSpPr>
          <p:cNvPr id="178" name="Google Shape;178;p11"/>
          <p:cNvSpPr txBox="1">
            <a:spLocks noGrp="1"/>
          </p:cNvSpPr>
          <p:nvPr>
            <p:ph type="title"/>
          </p:nvPr>
        </p:nvSpPr>
        <p:spPr>
          <a:xfrm>
            <a:off x="7255564" y="834888"/>
            <a:ext cx="4314645" cy="12689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venir"/>
              <a:buNone/>
            </a:pPr>
            <a:r>
              <a:rPr lang="en-US" sz="3200" b="1">
                <a:latin typeface="Avenir"/>
                <a:ea typeface="Avenir"/>
                <a:cs typeface="Avenir"/>
                <a:sym typeface="Avenir"/>
              </a:rPr>
              <a:t>Hype Team Member Expectations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12"/>
          <p:cNvSpPr txBox="1">
            <a:spLocks noGrp="1"/>
          </p:cNvSpPr>
          <p:nvPr>
            <p:ph type="title"/>
          </p:nvPr>
        </p:nvSpPr>
        <p:spPr>
          <a:xfrm>
            <a:off x="7255564" y="834888"/>
            <a:ext cx="4314645" cy="12689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venir"/>
              <a:buNone/>
            </a:pPr>
            <a:r>
              <a:rPr lang="en-US" sz="3200" b="1">
                <a:latin typeface="Avenir"/>
                <a:ea typeface="Avenir"/>
                <a:cs typeface="Avenir"/>
                <a:sym typeface="Avenir"/>
              </a:rPr>
              <a:t>2022 Hype Team Events </a:t>
            </a:r>
            <a:endParaRPr/>
          </a:p>
        </p:txBody>
      </p:sp>
      <p:pic>
        <p:nvPicPr>
          <p:cNvPr id="186" name="Google Shape;186;p12" descr="A picture containing tree, outdoor, sky, people&#10;&#10;Description automatically generated"/>
          <p:cNvPicPr preferRelativeResize="0"/>
          <p:nvPr/>
        </p:nvPicPr>
        <p:blipFill rotWithShape="1">
          <a:blip r:embed="rId3">
            <a:alphaModFix/>
          </a:blip>
          <a:srcRect l="15927" r="30201" b="1"/>
          <a:stretch/>
        </p:blipFill>
        <p:spPr>
          <a:xfrm>
            <a:off x="20"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187" name="Google Shape;187;p12"/>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8" name="Google Shape;188;p12"/>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9" name="Google Shape;189;p12"/>
          <p:cNvSpPr txBox="1">
            <a:spLocks noGrp="1"/>
          </p:cNvSpPr>
          <p:nvPr>
            <p:ph type="body" idx="1"/>
          </p:nvPr>
        </p:nvSpPr>
        <p:spPr>
          <a:xfrm>
            <a:off x="7255563" y="2557587"/>
            <a:ext cx="4314645" cy="371731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1800"/>
              <a:buChar char="•"/>
            </a:pPr>
            <a:r>
              <a:rPr lang="en-US" sz="1800" dirty="0">
                <a:latin typeface="Avenir"/>
                <a:ea typeface="Avenir"/>
                <a:cs typeface="Avenir"/>
                <a:sym typeface="Avenir"/>
              </a:rPr>
              <a:t>First Fridays </a:t>
            </a:r>
            <a:endParaRPr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The Market </a:t>
            </a:r>
          </a:p>
          <a:p>
            <a:pPr marL="228600" lvl="0" indent="-228600" algn="l" rtl="0">
              <a:lnSpc>
                <a:spcPct val="90000"/>
              </a:lnSpc>
              <a:spcBef>
                <a:spcPts val="1000"/>
              </a:spcBef>
              <a:spcAft>
                <a:spcPts val="0"/>
              </a:spcAft>
              <a:buClr>
                <a:schemeClr val="dk1"/>
              </a:buClr>
              <a:buSzPts val="1800"/>
              <a:buChar char="•"/>
            </a:pPr>
            <a:r>
              <a:rPr lang="en-US" sz="1800" dirty="0">
                <a:latin typeface="Avenir"/>
                <a:sym typeface="Avenir"/>
              </a:rPr>
              <a:t>Just </a:t>
            </a:r>
            <a:r>
              <a:rPr lang="en-US" sz="1800" dirty="0" err="1">
                <a:latin typeface="Avenir"/>
                <a:sym typeface="Avenir"/>
              </a:rPr>
              <a:t>Tap’d</a:t>
            </a:r>
            <a:r>
              <a:rPr lang="en-US" sz="1800" dirty="0">
                <a:latin typeface="Avenir"/>
                <a:sym typeface="Avenir"/>
              </a:rPr>
              <a:t> Beer Fest</a:t>
            </a:r>
          </a:p>
          <a:p>
            <a:pPr marL="228600" lvl="0" indent="-228600" algn="l" rtl="0">
              <a:lnSpc>
                <a:spcPct val="90000"/>
              </a:lnSpc>
              <a:spcBef>
                <a:spcPts val="1000"/>
              </a:spcBef>
              <a:spcAft>
                <a:spcPts val="0"/>
              </a:spcAft>
              <a:buClr>
                <a:schemeClr val="dk1"/>
              </a:buClr>
              <a:buSzPts val="1800"/>
              <a:buChar char="•"/>
            </a:pPr>
            <a:r>
              <a:rPr lang="en-US" sz="1800" dirty="0">
                <a:latin typeface="Avenir"/>
                <a:sym typeface="Avenir"/>
              </a:rPr>
              <a:t>Macon Beer Festival </a:t>
            </a:r>
            <a:endParaRPr lang="en-US"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Macon Pride </a:t>
            </a:r>
            <a:endParaRPr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Tour of Progress </a:t>
            </a:r>
            <a:endParaRPr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Trick-or-treat in Downtown Macon </a:t>
            </a:r>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Main Street Christmas Light Extravaganza</a:t>
            </a:r>
            <a:endParaRPr dirty="0"/>
          </a:p>
          <a:p>
            <a:pPr marL="0" lvl="0" indent="0" algn="l" rtl="0">
              <a:lnSpc>
                <a:spcPct val="90000"/>
              </a:lnSpc>
              <a:spcBef>
                <a:spcPts val="1000"/>
              </a:spcBef>
              <a:spcAft>
                <a:spcPts val="0"/>
              </a:spcAft>
              <a:buClr>
                <a:schemeClr val="dk1"/>
              </a:buClr>
              <a:buSzPts val="1800"/>
              <a:buNone/>
            </a:pPr>
            <a:endParaRPr sz="1800" dirty="0">
              <a:latin typeface="Avenir"/>
              <a:ea typeface="Avenir"/>
              <a:cs typeface="Avenir"/>
              <a:sym typeface="Avenir"/>
            </a:endParaRPr>
          </a:p>
          <a:p>
            <a:pPr marL="0" lvl="0" indent="0" algn="l" rtl="0">
              <a:lnSpc>
                <a:spcPct val="90000"/>
              </a:lnSpc>
              <a:spcBef>
                <a:spcPts val="1000"/>
              </a:spcBef>
              <a:spcAft>
                <a:spcPts val="0"/>
              </a:spcAft>
              <a:buClr>
                <a:schemeClr val="dk1"/>
              </a:buClr>
              <a:buSzPts val="1800"/>
              <a:buNone/>
            </a:pPr>
            <a:r>
              <a:rPr lang="en-US" sz="1800" i="1" dirty="0">
                <a:latin typeface="Avenir"/>
                <a:ea typeface="Avenir"/>
                <a:cs typeface="Avenir"/>
                <a:sym typeface="Avenir"/>
              </a:rPr>
              <a:t>*Some events may be added in December</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13"/>
          <p:cNvSpPr txBox="1">
            <a:spLocks noGrp="1"/>
          </p:cNvSpPr>
          <p:nvPr>
            <p:ph type="title"/>
          </p:nvPr>
        </p:nvSpPr>
        <p:spPr>
          <a:xfrm>
            <a:off x="7255564" y="834888"/>
            <a:ext cx="4314645" cy="12689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venir"/>
              <a:buNone/>
            </a:pPr>
            <a:r>
              <a:rPr lang="en-US" sz="3200" b="1">
                <a:latin typeface="Avenir"/>
                <a:ea typeface="Avenir"/>
                <a:cs typeface="Avenir"/>
                <a:sym typeface="Avenir"/>
              </a:rPr>
              <a:t>Hype Team Attire</a:t>
            </a:r>
            <a:endParaRPr/>
          </a:p>
        </p:txBody>
      </p:sp>
      <p:pic>
        <p:nvPicPr>
          <p:cNvPr id="197" name="Google Shape;197;p13"/>
          <p:cNvPicPr preferRelativeResize="0"/>
          <p:nvPr/>
        </p:nvPicPr>
        <p:blipFill rotWithShape="1">
          <a:blip r:embed="rId3">
            <a:alphaModFix/>
          </a:blip>
          <a:srcRect l="13282" r="13282"/>
          <a:stretch/>
        </p:blipFill>
        <p:spPr>
          <a:xfrm>
            <a:off x="-394395"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198" name="Google Shape;198;p13"/>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13"/>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13"/>
          <p:cNvSpPr txBox="1">
            <a:spLocks noGrp="1"/>
          </p:cNvSpPr>
          <p:nvPr>
            <p:ph type="body" idx="1"/>
          </p:nvPr>
        </p:nvSpPr>
        <p:spPr>
          <a:xfrm>
            <a:off x="7255563" y="2557587"/>
            <a:ext cx="4314645" cy="3717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dirty="0">
                <a:latin typeface="Avenir"/>
                <a:ea typeface="Avenir"/>
                <a:cs typeface="Avenir"/>
                <a:sym typeface="Avenir"/>
              </a:rPr>
              <a:t>Hype Team Tee! </a:t>
            </a:r>
            <a:endParaRPr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Jeans and shorts are acceptable to wear with your t-shirt</a:t>
            </a:r>
            <a:endParaRPr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Comfortable shoes for walking </a:t>
            </a:r>
            <a:endParaRPr dirty="0"/>
          </a:p>
          <a:p>
            <a:pPr marL="228600" lvl="0" indent="-228600" algn="l" rtl="0">
              <a:lnSpc>
                <a:spcPct val="90000"/>
              </a:lnSpc>
              <a:spcBef>
                <a:spcPts val="1000"/>
              </a:spcBef>
              <a:spcAft>
                <a:spcPts val="0"/>
              </a:spcAft>
              <a:buClr>
                <a:schemeClr val="dk1"/>
              </a:buClr>
              <a:buSzPts val="1800"/>
              <a:buChar char="•"/>
            </a:pPr>
            <a:r>
              <a:rPr lang="en-US" sz="1800" dirty="0">
                <a:latin typeface="Avenir"/>
                <a:ea typeface="Avenir"/>
                <a:cs typeface="Avenir"/>
                <a:sym typeface="Avenir"/>
              </a:rPr>
              <a:t>Do not wear any buttons or stickers that display or promote political affiliations  </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3970</TotalTime>
  <Words>1754</Words>
  <Application>Microsoft Macintosh PowerPoint</Application>
  <PresentationFormat>Widescreen</PresentationFormat>
  <Paragraphs>107</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vt:lpstr>
      <vt:lpstr>Calibri</vt:lpstr>
      <vt:lpstr>Courier New</vt:lpstr>
      <vt:lpstr>Office Theme</vt:lpstr>
      <vt:lpstr>Downtown Macon  Hype Team Orientation</vt:lpstr>
      <vt:lpstr>PowerPoint Presentation</vt:lpstr>
      <vt:lpstr>PowerPoint Presentation</vt:lpstr>
      <vt:lpstr>PowerPoint Presentation</vt:lpstr>
      <vt:lpstr>PowerPoint Presentation</vt:lpstr>
      <vt:lpstr>How does the  Hype Team work? </vt:lpstr>
      <vt:lpstr>Hype Team Member Expectations </vt:lpstr>
      <vt:lpstr>2022 Hype Team Events </vt:lpstr>
      <vt:lpstr>Hype Team Attire</vt:lpstr>
      <vt:lpstr>Safety Protocol</vt:lpstr>
      <vt:lpstr>Frequently Asked Questions</vt:lpstr>
      <vt:lpstr>Social Media </vt:lpstr>
      <vt:lpstr>PowerPoint Presentation</vt:lpstr>
      <vt:lpstr>Thank you Visit Macon!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Downtown Macon  Hype Team Orientation</dc:title>
  <dc:creator>Emily Hopkins</dc:creator>
  <cp:lastModifiedBy>Microsoft Office User</cp:lastModifiedBy>
  <cp:revision>6</cp:revision>
  <dcterms:created xsi:type="dcterms:W3CDTF">2021-07-22T19:21:42Z</dcterms:created>
  <dcterms:modified xsi:type="dcterms:W3CDTF">2023-04-07T20:33:49Z</dcterms:modified>
</cp:coreProperties>
</file>