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8" r:id="rId2"/>
  </p:sldIdLst>
  <p:sldSz cx="7772400" cy="10058400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EAAE9-C0EF-4338-9845-BEA5AB23E981}" v="8" dt="2022-06-23T01:00:53.4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79" d="100"/>
          <a:sy n="79" d="100"/>
        </p:scale>
        <p:origin x="2936" y="22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703263"/>
            <a:ext cx="2711450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0" tIns="93920" rIns="93920" bIns="9392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4400" y="703263"/>
            <a:ext cx="2709863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spcFirstLastPara="1" wrap="square" lIns="93920" tIns="93920" rIns="93920" bIns="939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hyperlink" Target="mailto:yourname@youre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ales@yiftee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-5400000">
            <a:off x="4197900" y="6485625"/>
            <a:ext cx="3710100" cy="3475500"/>
          </a:xfrm>
          <a:prstGeom prst="round1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642214" y="6310990"/>
            <a:ext cx="1108200" cy="10653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993650" y="1499200"/>
            <a:ext cx="1225800" cy="11940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740000" y="1270950"/>
            <a:ext cx="1733100" cy="16686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484850" y="992950"/>
            <a:ext cx="2243400" cy="22065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404586" y="6064340"/>
            <a:ext cx="1566900" cy="15585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3173897" y="5859312"/>
            <a:ext cx="2028300" cy="19686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4287225" y="2410150"/>
            <a:ext cx="4228800" cy="3831900"/>
          </a:xfrm>
          <a:prstGeom prst="round2SameRect">
            <a:avLst>
              <a:gd name="adj1" fmla="val 16667"/>
              <a:gd name="adj2" fmla="val 14299"/>
            </a:avLst>
          </a:prstGeom>
          <a:solidFill>
            <a:srgbClr val="26A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-150" y="-18400"/>
            <a:ext cx="7790850" cy="1193994"/>
          </a:xfrm>
          <a:prstGeom prst="flowChartDocument">
            <a:avLst/>
          </a:prstGeom>
          <a:solidFill>
            <a:srgbClr val="F377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648" y="-128700"/>
            <a:ext cx="2933400" cy="2933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" name="Google Shape;64;p13"/>
          <p:cNvSpPr/>
          <p:nvPr/>
        </p:nvSpPr>
        <p:spPr>
          <a:xfrm>
            <a:off x="0" y="1799400"/>
            <a:ext cx="4119000" cy="5586900"/>
          </a:xfrm>
          <a:prstGeom prst="round1Rect">
            <a:avLst>
              <a:gd name="adj" fmla="val 16667"/>
            </a:avLst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ysClr val="windowText" lastClr="000000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472025" y="2774813"/>
            <a:ext cx="30891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 dirty="0">
                <a:solidFill>
                  <a:srgbClr val="FFFFFF"/>
                </a:solidFill>
              </a:rPr>
              <a:t>Fuels the “Shop Local” movement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FFFF"/>
                </a:solidFill>
              </a:rPr>
              <a:t>and supports your local economy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5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25" y="-1011775"/>
            <a:ext cx="5769001" cy="32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325" y="84925"/>
            <a:ext cx="1733100" cy="99010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/>
          <p:nvPr/>
        </p:nvSpPr>
        <p:spPr>
          <a:xfrm>
            <a:off x="6473100" y="8559725"/>
            <a:ext cx="1108200" cy="1065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6719638" y="8701131"/>
            <a:ext cx="61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ighlight>
                  <a:srgbClr val="FFFF00"/>
                </a:highlight>
              </a:rPr>
              <a:t>Your logo here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876111" y="6878839"/>
            <a:ext cx="3051027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      Email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sales@yiftee.com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for more info on bulk purchases.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70900" y="1090075"/>
            <a:ext cx="466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/>
              <a:t>For Realtors and Developers</a:t>
            </a:r>
            <a:endParaRPr sz="2400" b="1" dirty="0"/>
          </a:p>
        </p:txBody>
      </p:sp>
      <p:sp>
        <p:nvSpPr>
          <p:cNvPr id="72" name="Google Shape;72;p13"/>
          <p:cNvSpPr txBox="1"/>
          <p:nvPr/>
        </p:nvSpPr>
        <p:spPr>
          <a:xfrm>
            <a:off x="70900" y="1452250"/>
            <a:ext cx="4280675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/>
              <a:t>Engage your community in supporting local business </a:t>
            </a:r>
            <a:endParaRPr sz="1300" dirty="0"/>
          </a:p>
        </p:txBody>
      </p:sp>
      <p:sp>
        <p:nvSpPr>
          <p:cNvPr id="73" name="Google Shape;73;p13"/>
          <p:cNvSpPr txBox="1"/>
          <p:nvPr/>
        </p:nvSpPr>
        <p:spPr>
          <a:xfrm>
            <a:off x="23605" y="1767434"/>
            <a:ext cx="402583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ysClr val="windowText" lastClr="000000"/>
                </a:solidFill>
              </a:rPr>
              <a:t>Move In / Welcome to Our Community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ysClr val="windowText" lastClr="000000"/>
                </a:solidFill>
              </a:rPr>
              <a:t>&amp; Referral Thank You Gifts</a:t>
            </a:r>
            <a:endParaRPr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-18044" y="2355271"/>
            <a:ext cx="4228801" cy="55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ysClr val="windowText" lastClr="000000"/>
                </a:solidFill>
              </a:rPr>
              <a:t>Are you looking for a unique way to welcome new residents to the neighborhood?</a:t>
            </a:r>
            <a:endParaRPr sz="1200" b="1" dirty="0">
              <a:solidFill>
                <a:sysClr val="windowText" lastClr="000000"/>
              </a:solidFill>
            </a:endParaRPr>
          </a:p>
          <a:p>
            <a:pPr marL="152400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200" dirty="0">
                <a:solidFill>
                  <a:sysClr val="windowText" lastClr="000000"/>
                </a:solidFill>
              </a:rPr>
              <a:t>Community Gift Cards have something for everyone and show that you care about the local shops and restaurants that make their new neighborhood special</a:t>
            </a:r>
          </a:p>
          <a:p>
            <a:pPr marL="1524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200"/>
            </a:pPr>
            <a:r>
              <a:rPr lang="en-US" sz="1200" dirty="0">
                <a:solidFill>
                  <a:sysClr val="windowText" lastClr="000000"/>
                </a:solidFill>
              </a:rPr>
              <a:t>Add a personalized message to the card and send by email, text and/or printed out in a gift basket</a:t>
            </a:r>
            <a:endParaRPr sz="1200" dirty="0">
              <a:solidFill>
                <a:sysClr val="windowText" lastClr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ysClr val="windowText" lastClr="000000"/>
                </a:solidFill>
              </a:rPr>
              <a:t>Use Community Cards to show your appreciation for referrals and recommendations</a:t>
            </a:r>
            <a:endParaRPr sz="1200" b="1" dirty="0">
              <a:solidFill>
                <a:sysClr val="windowText" lastClr="000000"/>
              </a:solidFill>
            </a:endParaRPr>
          </a:p>
          <a:p>
            <a:pPr marL="152400" lvl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200" dirty="0">
                <a:solidFill>
                  <a:sysClr val="windowText" lastClr="000000"/>
                </a:solidFill>
              </a:rPr>
              <a:t>Send cards of any denomination – recipients can use them to try out restaurants, retailers, spas and services</a:t>
            </a:r>
          </a:p>
          <a:p>
            <a:pPr marL="15240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1200"/>
            </a:pPr>
            <a:r>
              <a:rPr lang="en-US" sz="1200" dirty="0">
                <a:solidFill>
                  <a:sysClr val="windowText" lastClr="000000"/>
                </a:solidFill>
              </a:rPr>
              <a:t>Yiftee sends monthly reminders for recipients to spend the cards – also reminding them of your generosity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ysClr val="windowText" lastClr="000000"/>
                </a:solidFill>
              </a:rPr>
              <a:t>Stay top of mind for your Open House visitors</a:t>
            </a:r>
            <a:endParaRPr sz="1200" b="1" dirty="0">
              <a:solidFill>
                <a:sysClr val="windowText" lastClr="000000"/>
              </a:solidFill>
            </a:endParaRPr>
          </a:p>
          <a:p>
            <a:pPr marL="1524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200" dirty="0">
                <a:solidFill>
                  <a:sysClr val="windowText" lastClr="000000"/>
                </a:solidFill>
              </a:rPr>
              <a:t>Collect email addresses of Open House visitors and follow up with an inexpensive Community Card</a:t>
            </a:r>
          </a:p>
          <a:p>
            <a:pPr marL="15240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1200" dirty="0">
                <a:solidFill>
                  <a:sysClr val="windowText" lastClr="000000"/>
                </a:solidFill>
              </a:rPr>
              <a:t>No Fees on your purchase, plus you’ll get a free account where you can send gifts whenever you’d like and run reports.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ysClr val="windowText" lastClr="000000"/>
                </a:solidFill>
              </a:rPr>
              <a:t>  </a:t>
            </a:r>
            <a:endParaRPr dirty="0">
              <a:solidFill>
                <a:sysClr val="windowText" lastClr="000000"/>
              </a:solidFill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0" y="7480275"/>
            <a:ext cx="4119000" cy="2578200"/>
          </a:xfrm>
          <a:prstGeom prst="round1Rect">
            <a:avLst>
              <a:gd name="adj" fmla="val 16667"/>
            </a:avLst>
          </a:prstGeom>
          <a:solidFill>
            <a:srgbClr val="26A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285675" y="7535141"/>
            <a:ext cx="33633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</a:rPr>
              <a:t>A Community eGift Card is:</a:t>
            </a:r>
            <a:endParaRPr sz="1600" dirty="0"/>
          </a:p>
        </p:txBody>
      </p:sp>
      <p:sp>
        <p:nvSpPr>
          <p:cNvPr id="78" name="Google Shape;78;p13"/>
          <p:cNvSpPr txBox="1"/>
          <p:nvPr/>
        </p:nvSpPr>
        <p:spPr>
          <a:xfrm>
            <a:off x="4315200" y="7986275"/>
            <a:ext cx="232815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ysClr val="windowText" lastClr="000000"/>
                </a:solidFill>
              </a:rPr>
              <a:t>Your local contact is:</a:t>
            </a:r>
            <a:endParaRPr b="1" dirty="0">
              <a:solidFill>
                <a:sysClr val="windowText" lastClr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ysClr val="windowText" lastClr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Name and title </a:t>
            </a:r>
            <a:r>
              <a:rPr lang="en" sz="1200" dirty="0">
                <a:solidFill>
                  <a:sysClr val="windowText" lastClr="000000"/>
                </a:solidFill>
                <a:highlight>
                  <a:srgbClr val="FFFF00"/>
                </a:highlight>
                <a:hlinkClick r:id="rId7"/>
              </a:rPr>
              <a:t>yourname@youremail.com</a:t>
            </a:r>
            <a:endParaRPr lang="en" sz="1200" dirty="0">
              <a:solidFill>
                <a:sysClr val="windowText" lastClr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 dirty="0">
              <a:solidFill>
                <a:sysClr val="windowText" lastClr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Brought to you by: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ysClr val="windowText" lastClr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Your organization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ysClr val="windowText" lastClr="000000"/>
                </a:solidFill>
                <a:highlight>
                  <a:srgbClr val="FFFF00"/>
                </a:highlight>
              </a:rPr>
              <a:t>name here</a:t>
            </a:r>
          </a:p>
        </p:txBody>
      </p:sp>
      <p:sp>
        <p:nvSpPr>
          <p:cNvPr id="80" name="Google Shape;80;p13"/>
          <p:cNvSpPr/>
          <p:nvPr/>
        </p:nvSpPr>
        <p:spPr>
          <a:xfrm>
            <a:off x="4628325" y="3696413"/>
            <a:ext cx="2776500" cy="147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FFFF00"/>
                </a:highlight>
              </a:rPr>
              <a:t>Your card image here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4821225" y="5309263"/>
            <a:ext cx="23907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lt1"/>
                </a:solidFill>
              </a:rPr>
              <a:t>Branding and marketing</a:t>
            </a:r>
            <a:endParaRPr sz="1500" b="1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lt1"/>
                </a:solidFill>
              </a:rPr>
              <a:t>opportunities available!</a:t>
            </a:r>
          </a:p>
        </p:txBody>
      </p:sp>
      <p:sp>
        <p:nvSpPr>
          <p:cNvPr id="82" name="Google Shape;82;p13"/>
          <p:cNvSpPr txBox="1"/>
          <p:nvPr/>
        </p:nvSpPr>
        <p:spPr>
          <a:xfrm>
            <a:off x="5277750" y="6590719"/>
            <a:ext cx="239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tx1"/>
                </a:solidFill>
              </a:rPr>
              <a:t>NEXT STEPS </a:t>
            </a:r>
            <a:endParaRPr sz="2200" b="1" dirty="0">
              <a:solidFill>
                <a:schemeClr val="tx1"/>
              </a:solidFill>
            </a:endParaRPr>
          </a:p>
        </p:txBody>
      </p:sp>
      <p:sp>
        <p:nvSpPr>
          <p:cNvPr id="31" name="Google Shape;55;p13">
            <a:extLst>
              <a:ext uri="{FF2B5EF4-FFF2-40B4-BE49-F238E27FC236}">
                <a16:creationId xmlns:a16="http://schemas.microsoft.com/office/drawing/2014/main" id="{672F12EA-26CA-AFDB-FF2C-79BFAD7076E1}"/>
              </a:ext>
            </a:extLst>
          </p:cNvPr>
          <p:cNvSpPr/>
          <p:nvPr/>
        </p:nvSpPr>
        <p:spPr>
          <a:xfrm>
            <a:off x="-719342" y="9787159"/>
            <a:ext cx="1108200" cy="10653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59;p13">
            <a:extLst>
              <a:ext uri="{FF2B5EF4-FFF2-40B4-BE49-F238E27FC236}">
                <a16:creationId xmlns:a16="http://schemas.microsoft.com/office/drawing/2014/main" id="{1B5EF473-ED64-B123-15C4-1165A9CD4179}"/>
              </a:ext>
            </a:extLst>
          </p:cNvPr>
          <p:cNvSpPr/>
          <p:nvPr/>
        </p:nvSpPr>
        <p:spPr>
          <a:xfrm>
            <a:off x="-956970" y="9540509"/>
            <a:ext cx="1566900" cy="15585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0;p13">
            <a:extLst>
              <a:ext uri="{FF2B5EF4-FFF2-40B4-BE49-F238E27FC236}">
                <a16:creationId xmlns:a16="http://schemas.microsoft.com/office/drawing/2014/main" id="{F34CCB51-DC8C-0A88-EFEA-22BB5E93C64E}"/>
              </a:ext>
            </a:extLst>
          </p:cNvPr>
          <p:cNvSpPr/>
          <p:nvPr/>
        </p:nvSpPr>
        <p:spPr>
          <a:xfrm>
            <a:off x="-1187659" y="9335481"/>
            <a:ext cx="2028300" cy="1968600"/>
          </a:xfrm>
          <a:prstGeom prst="ellipse">
            <a:avLst/>
          </a:prstGeom>
          <a:noFill/>
          <a:ln w="114300" cap="flat" cmpd="sng">
            <a:solidFill>
              <a:srgbClr val="8DC6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150344" y="7866100"/>
            <a:ext cx="3928500" cy="176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A simple eGift Card that can only be used at our </a:t>
            </a:r>
            <a:r>
              <a:rPr lang="en" sz="1200" u="sng" dirty="0">
                <a:solidFill>
                  <a:srgbClr val="FFFFFF"/>
                </a:solidFill>
              </a:rPr>
              <a:t>local</a:t>
            </a:r>
            <a:r>
              <a:rPr lang="en" sz="1200" dirty="0">
                <a:solidFill>
                  <a:srgbClr val="FFFFFF"/>
                </a:solidFill>
              </a:rPr>
              <a:t> shops, restaurants, services and entertainment spots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FFFFFF"/>
                </a:solidFill>
              </a:rPr>
              <a:t>They are purchased online and delivered via text, email or print with your personal message</a:t>
            </a:r>
            <a:endParaRPr sz="12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</a:rPr>
              <a:t>Learn more &amp; purchase here: </a:t>
            </a:r>
            <a:r>
              <a:rPr lang="en" sz="1200" dirty="0">
                <a:solidFill>
                  <a:schemeClr val="dk1"/>
                </a:solidFill>
                <a:highlight>
                  <a:srgbClr val="FFFF00"/>
                </a:highlight>
              </a:rPr>
              <a:t>your community card URL goes here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5482F-F9E4-6F4D-9B94-BCE39DEA23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6300" y="-161886"/>
            <a:ext cx="2939300" cy="2957022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298</Words>
  <Application>Microsoft Macintosh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Georgia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6</cp:revision>
  <cp:lastPrinted>2022-06-22T23:41:14Z</cp:lastPrinted>
  <dcterms:modified xsi:type="dcterms:W3CDTF">2023-07-03T17:04:20Z</dcterms:modified>
</cp:coreProperties>
</file>