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67" r:id="rId2"/>
  </p:sldIdLst>
  <p:sldSz cx="7772400" cy="10058400"/>
  <p:notesSz cx="7077075" cy="936307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6A2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48"/>
  </p:normalViewPr>
  <p:slideViewPr>
    <p:cSldViewPr snapToGrid="0">
      <p:cViewPr varScale="1">
        <p:scale>
          <a:sx n="79" d="100"/>
          <a:sy n="79" d="100"/>
        </p:scale>
        <p:origin x="1736" y="224"/>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82813" y="703263"/>
            <a:ext cx="2711450" cy="35099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7708" y="4447461"/>
            <a:ext cx="5661660" cy="4213384"/>
          </a:xfrm>
          <a:prstGeom prst="rect">
            <a:avLst/>
          </a:prstGeom>
          <a:noFill/>
          <a:ln>
            <a:noFill/>
          </a:ln>
        </p:spPr>
        <p:txBody>
          <a:bodyPr spcFirstLastPara="1" wrap="square" lIns="93920" tIns="93920" rIns="93920" bIns="93920"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600" cy="7226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descr="Diagram, text&#10;&#10;Description automatically generated">
            <a:extLst>
              <a:ext uri="{FF2B5EF4-FFF2-40B4-BE49-F238E27FC236}">
                <a16:creationId xmlns:a16="http://schemas.microsoft.com/office/drawing/2014/main" id="{71F41352-9016-53D9-BDEF-BDDEAEA50E4A}"/>
              </a:ext>
            </a:extLst>
          </p:cNvPr>
          <p:cNvPicPr>
            <a:picLocks noChangeAspect="1"/>
          </p:cNvPicPr>
          <p:nvPr/>
        </p:nvPicPr>
        <p:blipFill>
          <a:blip r:embed="rId2"/>
          <a:stretch>
            <a:fillRect/>
          </a:stretch>
        </p:blipFill>
        <p:spPr>
          <a:xfrm>
            <a:off x="-5827" y="-218946"/>
            <a:ext cx="7772400" cy="10058400"/>
          </a:xfrm>
          <a:prstGeom prst="rect">
            <a:avLst/>
          </a:prstGeom>
        </p:spPr>
      </p:pic>
      <p:sp>
        <p:nvSpPr>
          <p:cNvPr id="5" name="Google Shape;68;p13">
            <a:extLst>
              <a:ext uri="{FF2B5EF4-FFF2-40B4-BE49-F238E27FC236}">
                <a16:creationId xmlns:a16="http://schemas.microsoft.com/office/drawing/2014/main" id="{B9D746FF-D65A-03BC-9533-0481F1DC1A9B}"/>
              </a:ext>
            </a:extLst>
          </p:cNvPr>
          <p:cNvSpPr/>
          <p:nvPr/>
        </p:nvSpPr>
        <p:spPr>
          <a:xfrm>
            <a:off x="6473100" y="8559725"/>
            <a:ext cx="1108200" cy="10653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69;p13">
            <a:extLst>
              <a:ext uri="{FF2B5EF4-FFF2-40B4-BE49-F238E27FC236}">
                <a16:creationId xmlns:a16="http://schemas.microsoft.com/office/drawing/2014/main" id="{9988C2BE-9A30-518C-E188-00E4ED049206}"/>
              </a:ext>
            </a:extLst>
          </p:cNvPr>
          <p:cNvSpPr txBox="1"/>
          <p:nvPr/>
        </p:nvSpPr>
        <p:spPr>
          <a:xfrm>
            <a:off x="6719638" y="8701131"/>
            <a:ext cx="615000" cy="8313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a:highlight>
                  <a:srgbClr val="FFFF00"/>
                </a:highlight>
              </a:rPr>
              <a:t>Your logo here</a:t>
            </a:r>
            <a:endParaRPr>
              <a:highlight>
                <a:srgbClr val="FFFF00"/>
              </a:highlight>
            </a:endParaRPr>
          </a:p>
        </p:txBody>
      </p:sp>
      <p:sp>
        <p:nvSpPr>
          <p:cNvPr id="11" name="Google Shape;78;p13">
            <a:extLst>
              <a:ext uri="{FF2B5EF4-FFF2-40B4-BE49-F238E27FC236}">
                <a16:creationId xmlns:a16="http://schemas.microsoft.com/office/drawing/2014/main" id="{3575A382-5A24-00E3-2F3C-BF921D2A5CBE}"/>
              </a:ext>
            </a:extLst>
          </p:cNvPr>
          <p:cNvSpPr txBox="1"/>
          <p:nvPr/>
        </p:nvSpPr>
        <p:spPr>
          <a:xfrm>
            <a:off x="4549875" y="8102278"/>
            <a:ext cx="2073600" cy="52319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 sz="1100" dirty="0">
                <a:solidFill>
                  <a:sysClr val="windowText" lastClr="000000"/>
                </a:solidFill>
                <a:highlight>
                  <a:srgbClr val="FFFF00"/>
                </a:highlight>
              </a:rPr>
              <a:t>Name and title yourname@youremail.com</a:t>
            </a:r>
            <a:endParaRPr sz="1100" dirty="0">
              <a:solidFill>
                <a:sysClr val="windowText" lastClr="000000"/>
              </a:solidFill>
              <a:highlight>
                <a:srgbClr val="FFFF00"/>
              </a:highlight>
            </a:endParaRPr>
          </a:p>
        </p:txBody>
      </p:sp>
      <p:sp>
        <p:nvSpPr>
          <p:cNvPr id="12" name="Google Shape;79;p13">
            <a:extLst>
              <a:ext uri="{FF2B5EF4-FFF2-40B4-BE49-F238E27FC236}">
                <a16:creationId xmlns:a16="http://schemas.microsoft.com/office/drawing/2014/main" id="{A5E00C50-9E95-F7E4-B053-AEC1245ABD23}"/>
              </a:ext>
            </a:extLst>
          </p:cNvPr>
          <p:cNvSpPr txBox="1"/>
          <p:nvPr/>
        </p:nvSpPr>
        <p:spPr>
          <a:xfrm>
            <a:off x="4574145" y="9055395"/>
            <a:ext cx="2933400" cy="52319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 sz="1100" dirty="0">
                <a:solidFill>
                  <a:sysClr val="windowText" lastClr="000000"/>
                </a:solidFill>
                <a:highlight>
                  <a:srgbClr val="FFFF00"/>
                </a:highlight>
              </a:rPr>
              <a:t>Your organization</a:t>
            </a:r>
            <a:endParaRPr sz="1100" dirty="0">
              <a:solidFill>
                <a:sysClr val="windowText" lastClr="000000"/>
              </a:solidFill>
              <a:highlight>
                <a:srgbClr val="FFFF00"/>
              </a:highlight>
            </a:endParaRPr>
          </a:p>
          <a:p>
            <a:pPr marL="0" lvl="0" indent="0" algn="l" rtl="0">
              <a:spcBef>
                <a:spcPts val="0"/>
              </a:spcBef>
              <a:spcAft>
                <a:spcPts val="0"/>
              </a:spcAft>
              <a:buClr>
                <a:schemeClr val="dk1"/>
              </a:buClr>
              <a:buSzPts val="1100"/>
              <a:buFont typeface="Arial"/>
              <a:buNone/>
            </a:pPr>
            <a:r>
              <a:rPr lang="en" sz="1100" dirty="0">
                <a:solidFill>
                  <a:sysClr val="windowText" lastClr="000000"/>
                </a:solidFill>
                <a:highlight>
                  <a:srgbClr val="FFFF00"/>
                </a:highlight>
              </a:rPr>
              <a:t>name here</a:t>
            </a:r>
            <a:endParaRPr sz="1100" dirty="0">
              <a:solidFill>
                <a:sysClr val="windowText" lastClr="000000"/>
              </a:solidFill>
              <a:highlight>
                <a:srgbClr val="FFFF00"/>
              </a:highlight>
            </a:endParaRPr>
          </a:p>
        </p:txBody>
      </p:sp>
      <p:sp>
        <p:nvSpPr>
          <p:cNvPr id="13" name="Google Shape;80;p13">
            <a:extLst>
              <a:ext uri="{FF2B5EF4-FFF2-40B4-BE49-F238E27FC236}">
                <a16:creationId xmlns:a16="http://schemas.microsoft.com/office/drawing/2014/main" id="{E1F9C01D-883A-4E65-C30B-6657955ADE1C}"/>
              </a:ext>
            </a:extLst>
          </p:cNvPr>
          <p:cNvSpPr/>
          <p:nvPr/>
        </p:nvSpPr>
        <p:spPr>
          <a:xfrm>
            <a:off x="4628325" y="3501030"/>
            <a:ext cx="2776500" cy="14742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dirty="0">
                <a:highlight>
                  <a:srgbClr val="FFFF00"/>
                </a:highlight>
              </a:rPr>
              <a:t>Your card image here</a:t>
            </a:r>
            <a:endParaRPr dirty="0">
              <a:highlight>
                <a:srgbClr val="FFFF00"/>
              </a:highlight>
            </a:endParaRPr>
          </a:p>
        </p:txBody>
      </p:sp>
      <p:sp>
        <p:nvSpPr>
          <p:cNvPr id="14" name="Google Shape;71;p13">
            <a:extLst>
              <a:ext uri="{FF2B5EF4-FFF2-40B4-BE49-F238E27FC236}">
                <a16:creationId xmlns:a16="http://schemas.microsoft.com/office/drawing/2014/main" id="{599245E0-49AA-2B35-0841-5D9594E244A3}"/>
              </a:ext>
            </a:extLst>
          </p:cNvPr>
          <p:cNvSpPr txBox="1"/>
          <p:nvPr/>
        </p:nvSpPr>
        <p:spPr>
          <a:xfrm>
            <a:off x="148492" y="834520"/>
            <a:ext cx="4008087" cy="80018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000" b="1" dirty="0"/>
              <a:t>August is Black Business Month! </a:t>
            </a:r>
            <a:endParaRPr sz="2000" b="1" dirty="0"/>
          </a:p>
        </p:txBody>
      </p:sp>
      <p:sp>
        <p:nvSpPr>
          <p:cNvPr id="16" name="Google Shape;73;p13">
            <a:extLst>
              <a:ext uri="{FF2B5EF4-FFF2-40B4-BE49-F238E27FC236}">
                <a16:creationId xmlns:a16="http://schemas.microsoft.com/office/drawing/2014/main" id="{1DE27971-620E-505F-7969-C7E8E98FF88E}"/>
              </a:ext>
            </a:extLst>
          </p:cNvPr>
          <p:cNvSpPr txBox="1"/>
          <p:nvPr/>
        </p:nvSpPr>
        <p:spPr>
          <a:xfrm>
            <a:off x="-11350" y="1545438"/>
            <a:ext cx="3891723" cy="677078"/>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1600" b="1" dirty="0">
                <a:solidFill>
                  <a:sysClr val="windowText" lastClr="000000"/>
                </a:solidFill>
              </a:rPr>
              <a:t>Show your support for local Black Owned Businesses</a:t>
            </a:r>
          </a:p>
        </p:txBody>
      </p:sp>
      <p:sp>
        <p:nvSpPr>
          <p:cNvPr id="17" name="Google Shape;74;p13">
            <a:extLst>
              <a:ext uri="{FF2B5EF4-FFF2-40B4-BE49-F238E27FC236}">
                <a16:creationId xmlns:a16="http://schemas.microsoft.com/office/drawing/2014/main" id="{A1023BA2-7006-8546-1CC4-C5D74B056939}"/>
              </a:ext>
            </a:extLst>
          </p:cNvPr>
          <p:cNvSpPr txBox="1"/>
          <p:nvPr/>
        </p:nvSpPr>
        <p:spPr>
          <a:xfrm>
            <a:off x="0" y="2222516"/>
            <a:ext cx="4118708" cy="4779740"/>
          </a:xfrm>
          <a:prstGeom prst="rect">
            <a:avLst/>
          </a:prstGeom>
          <a:noFill/>
          <a:ln>
            <a:noFill/>
          </a:ln>
        </p:spPr>
        <p:txBody>
          <a:bodyPr spcFirstLastPara="1" wrap="square" lIns="91425" tIns="91425" rIns="91425" bIns="91425" anchor="t" anchorCtr="0">
            <a:spAutoFit/>
          </a:bodyPr>
          <a:lstStyle/>
          <a:p>
            <a:pPr marL="0" lvl="0" indent="0" algn="l" rtl="0">
              <a:spcAft>
                <a:spcPts val="0"/>
              </a:spcAft>
              <a:buClr>
                <a:schemeClr val="dk1"/>
              </a:buClr>
              <a:buSzPts val="1100"/>
              <a:buFont typeface="Arial"/>
              <a:buNone/>
            </a:pPr>
            <a:r>
              <a:rPr lang="en-US" sz="1200" b="1" dirty="0">
                <a:solidFill>
                  <a:sysClr val="windowText" lastClr="000000"/>
                </a:solidFill>
              </a:rPr>
              <a:t>   Fund a Buy-One-Get-One promotion where bonus </a:t>
            </a:r>
          </a:p>
          <a:p>
            <a:pPr marL="0" lvl="0" indent="0" algn="l" rtl="0">
              <a:spcAft>
                <a:spcPts val="0"/>
              </a:spcAft>
              <a:buClr>
                <a:schemeClr val="dk1"/>
              </a:buClr>
              <a:buSzPts val="1100"/>
              <a:buFont typeface="Arial"/>
              <a:buNone/>
            </a:pPr>
            <a:r>
              <a:rPr lang="en-US" sz="1200" b="1" dirty="0">
                <a:solidFill>
                  <a:sysClr val="windowText" lastClr="000000"/>
                </a:solidFill>
              </a:rPr>
              <a:t>   cards feature Black Owned Businesses: </a:t>
            </a:r>
          </a:p>
          <a:p>
            <a:pPr marL="152400">
              <a:lnSpc>
                <a:spcPct val="115000"/>
              </a:lnSpc>
              <a:spcBef>
                <a:spcPts val="1200"/>
              </a:spcBef>
              <a:buClr>
                <a:schemeClr val="dk1"/>
              </a:buClr>
              <a:buSzPts val="1200"/>
            </a:pPr>
            <a:r>
              <a:rPr lang="en-US" sz="1200" dirty="0">
                <a:solidFill>
                  <a:sysClr val="windowText" lastClr="000000"/>
                </a:solidFill>
              </a:rPr>
              <a:t>This is a great way to engage your community in the Shop Local movement, generate much needed foot traffic and get money directly to your local businesses. We’ve seen up to 8X ROI with these promotions. </a:t>
            </a:r>
          </a:p>
          <a:p>
            <a:pPr marL="152400">
              <a:lnSpc>
                <a:spcPct val="115000"/>
              </a:lnSpc>
              <a:spcBef>
                <a:spcPts val="1200"/>
              </a:spcBef>
              <a:buClr>
                <a:schemeClr val="dk1"/>
              </a:buClr>
              <a:buSzPts val="1200"/>
            </a:pPr>
            <a:r>
              <a:rPr lang="en-US" sz="1200" dirty="0">
                <a:solidFill>
                  <a:sysClr val="windowText" lastClr="000000"/>
                </a:solidFill>
              </a:rPr>
              <a:t>With just $10,000, you’ll have a wildly positive impact on your local economy and Black Owned Businesses in particular. In exchange for your generosity, we can have your company logo on our gift card page, bonus card image and social media posts as well as include your company name in any press and promotional materials.  </a:t>
            </a:r>
          </a:p>
          <a:p>
            <a:pPr marL="152400">
              <a:lnSpc>
                <a:spcPct val="115000"/>
              </a:lnSpc>
              <a:spcBef>
                <a:spcPts val="1200"/>
              </a:spcBef>
              <a:buClr>
                <a:schemeClr val="dk1"/>
              </a:buClr>
              <a:buSzPts val="1200"/>
            </a:pPr>
            <a:r>
              <a:rPr lang="en-US" sz="1200" b="1" dirty="0">
                <a:solidFill>
                  <a:sysClr val="windowText" lastClr="000000"/>
                </a:solidFill>
              </a:rPr>
              <a:t>Purchase gifts for your employees: </a:t>
            </a:r>
          </a:p>
          <a:p>
            <a:pPr marL="152400">
              <a:lnSpc>
                <a:spcPct val="115000"/>
              </a:lnSpc>
              <a:spcBef>
                <a:spcPts val="1200"/>
              </a:spcBef>
              <a:buClr>
                <a:schemeClr val="dk1"/>
              </a:buClr>
              <a:buSzPts val="1200"/>
            </a:pPr>
            <a:r>
              <a:rPr lang="en-US" sz="1200" dirty="0">
                <a:solidFill>
                  <a:sysClr val="windowText" lastClr="000000"/>
                </a:solidFill>
              </a:rPr>
              <a:t>Reward your employees for their hard work, while also encouraging them to support local Black Owned Businesses, by gifting them the </a:t>
            </a:r>
            <a:r>
              <a:rPr lang="en-US" sz="1200" dirty="0">
                <a:solidFill>
                  <a:sysClr val="windowText" lastClr="000000"/>
                </a:solidFill>
                <a:highlight>
                  <a:srgbClr val="FFFF00"/>
                </a:highlight>
              </a:rPr>
              <a:t>Your Gift Card Name Here</a:t>
            </a:r>
            <a:r>
              <a:rPr lang="en-US" sz="1200" dirty="0">
                <a:solidFill>
                  <a:sysClr val="windowText" lastClr="000000"/>
                </a:solidFill>
              </a:rPr>
              <a:t>. No Fees on your purchase, plus you’ll get a free account where you can send gifts whenever you’d like and run reports. </a:t>
            </a:r>
          </a:p>
        </p:txBody>
      </p:sp>
      <p:sp>
        <p:nvSpPr>
          <p:cNvPr id="18" name="Google Shape;79;p13">
            <a:extLst>
              <a:ext uri="{FF2B5EF4-FFF2-40B4-BE49-F238E27FC236}">
                <a16:creationId xmlns:a16="http://schemas.microsoft.com/office/drawing/2014/main" id="{9E705682-AD79-85E2-D7AE-FBC9FDCA9B0D}"/>
              </a:ext>
            </a:extLst>
          </p:cNvPr>
          <p:cNvSpPr txBox="1"/>
          <p:nvPr/>
        </p:nvSpPr>
        <p:spPr>
          <a:xfrm>
            <a:off x="217965" y="9485541"/>
            <a:ext cx="3755602" cy="353913"/>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 sz="1100" dirty="0">
                <a:solidFill>
                  <a:sysClr val="windowText" lastClr="000000"/>
                </a:solidFill>
                <a:highlight>
                  <a:srgbClr val="FFFF00"/>
                </a:highlight>
              </a:rPr>
              <a:t>Your </a:t>
            </a:r>
            <a:r>
              <a:rPr lang="en-US" sz="1100" dirty="0">
                <a:solidFill>
                  <a:sysClr val="windowText" lastClr="000000"/>
                </a:solidFill>
                <a:highlight>
                  <a:srgbClr val="FFFF00"/>
                </a:highlight>
              </a:rPr>
              <a:t>community card URL</a:t>
            </a:r>
            <a:endParaRPr sz="1100" dirty="0">
              <a:solidFill>
                <a:sysClr val="windowText" lastClr="000000"/>
              </a:solidFill>
              <a:highlight>
                <a:srgbClr val="FFFF00"/>
              </a:highlight>
            </a:endParaRPr>
          </a:p>
        </p:txBody>
      </p:sp>
      <p:pic>
        <p:nvPicPr>
          <p:cNvPr id="4" name="Picture 3">
            <a:extLst>
              <a:ext uri="{FF2B5EF4-FFF2-40B4-BE49-F238E27FC236}">
                <a16:creationId xmlns:a16="http://schemas.microsoft.com/office/drawing/2014/main" id="{CCA3ECCA-73B3-6046-BA6D-FA161720C17A}"/>
              </a:ext>
            </a:extLst>
          </p:cNvPr>
          <p:cNvPicPr>
            <a:picLocks noChangeAspect="1"/>
          </p:cNvPicPr>
          <p:nvPr/>
        </p:nvPicPr>
        <p:blipFill rotWithShape="1">
          <a:blip r:embed="rId3"/>
          <a:srcRect l="26918"/>
          <a:stretch/>
        </p:blipFill>
        <p:spPr>
          <a:xfrm>
            <a:off x="5132380" y="-391305"/>
            <a:ext cx="2982190" cy="2926366"/>
          </a:xfrm>
          <a:prstGeom prst="ellipse">
            <a:avLst/>
          </a:prstGeom>
        </p:spPr>
      </p:pic>
      <p:pic>
        <p:nvPicPr>
          <p:cNvPr id="8" name="Picture 7">
            <a:extLst>
              <a:ext uri="{FF2B5EF4-FFF2-40B4-BE49-F238E27FC236}">
                <a16:creationId xmlns:a16="http://schemas.microsoft.com/office/drawing/2014/main" id="{DA2055B5-FF68-5286-BE99-58BF314F4058}"/>
              </a:ext>
            </a:extLst>
          </p:cNvPr>
          <p:cNvPicPr>
            <a:picLocks noChangeAspect="1"/>
          </p:cNvPicPr>
          <p:nvPr/>
        </p:nvPicPr>
        <p:blipFill>
          <a:blip r:embed="rId4"/>
          <a:stretch>
            <a:fillRect/>
          </a:stretch>
        </p:blipFill>
        <p:spPr>
          <a:xfrm>
            <a:off x="5261038" y="7317921"/>
            <a:ext cx="2370752" cy="238666"/>
          </a:xfrm>
          <a:prstGeom prst="rect">
            <a:avLst/>
          </a:prstGeom>
        </p:spPr>
      </p:pic>
      <p:pic>
        <p:nvPicPr>
          <p:cNvPr id="10" name="Picture 9">
            <a:extLst>
              <a:ext uri="{FF2B5EF4-FFF2-40B4-BE49-F238E27FC236}">
                <a16:creationId xmlns:a16="http://schemas.microsoft.com/office/drawing/2014/main" id="{7BAD6ACE-3C6D-FE9C-8636-7255A03E5A3F}"/>
              </a:ext>
            </a:extLst>
          </p:cNvPr>
          <p:cNvPicPr>
            <a:picLocks noChangeAspect="1"/>
          </p:cNvPicPr>
          <p:nvPr/>
        </p:nvPicPr>
        <p:blipFill>
          <a:blip r:embed="rId5"/>
          <a:stretch>
            <a:fillRect/>
          </a:stretch>
        </p:blipFill>
        <p:spPr>
          <a:xfrm>
            <a:off x="5261037" y="7556587"/>
            <a:ext cx="1923533" cy="293564"/>
          </a:xfrm>
          <a:prstGeom prst="rect">
            <a:avLst/>
          </a:prstGeom>
        </p:spPr>
      </p:pic>
    </p:spTree>
    <p:extLst>
      <p:ext uri="{BB962C8B-B14F-4D97-AF65-F5344CB8AC3E}">
        <p14:creationId xmlns:p14="http://schemas.microsoft.com/office/powerpoint/2010/main" val="3741581016"/>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406</TotalTime>
  <Words>210</Words>
  <Application>Microsoft Macintosh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Microsoft Office User</cp:lastModifiedBy>
  <cp:revision>11</cp:revision>
  <cp:lastPrinted>2022-06-22T23:41:14Z</cp:lastPrinted>
  <dcterms:modified xsi:type="dcterms:W3CDTF">2023-07-03T17:07:40Z</dcterms:modified>
</cp:coreProperties>
</file>